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Lst>
  <p:notesMasterIdLst>
    <p:notesMasterId r:id="rId28"/>
  </p:notesMasterIdLst>
  <p:handoutMasterIdLst>
    <p:handoutMasterId r:id="rId29"/>
  </p:handoutMasterIdLst>
  <p:sldIdLst>
    <p:sldId id="263" r:id="rId2"/>
    <p:sldId id="347" r:id="rId3"/>
    <p:sldId id="344" r:id="rId4"/>
    <p:sldId id="343" r:id="rId5"/>
    <p:sldId id="335" r:id="rId6"/>
    <p:sldId id="340" r:id="rId7"/>
    <p:sldId id="337" r:id="rId8"/>
    <p:sldId id="338" r:id="rId9"/>
    <p:sldId id="341" r:id="rId10"/>
    <p:sldId id="339" r:id="rId11"/>
    <p:sldId id="323" r:id="rId12"/>
    <p:sldId id="348" r:id="rId13"/>
    <p:sldId id="324" r:id="rId14"/>
    <p:sldId id="346" r:id="rId15"/>
    <p:sldId id="349" r:id="rId16"/>
    <p:sldId id="332" r:id="rId17"/>
    <p:sldId id="313" r:id="rId18"/>
    <p:sldId id="342" r:id="rId19"/>
    <p:sldId id="336" r:id="rId20"/>
    <p:sldId id="345" r:id="rId21"/>
    <p:sldId id="328" r:id="rId22"/>
    <p:sldId id="334" r:id="rId23"/>
    <p:sldId id="330" r:id="rId24"/>
    <p:sldId id="331" r:id="rId25"/>
    <p:sldId id="350" r:id="rId26"/>
    <p:sldId id="35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700"/>
    <a:srgbClr val="0077B5"/>
    <a:srgbClr val="636669"/>
    <a:srgbClr val="642F6C"/>
    <a:srgbClr val="652F6C"/>
    <a:srgbClr val="3D5A98"/>
    <a:srgbClr val="1DA1F2"/>
    <a:srgbClr val="177EC8"/>
    <a:srgbClr val="6530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29"/>
    <p:restoredTop sz="69634"/>
  </p:normalViewPr>
  <p:slideViewPr>
    <p:cSldViewPr snapToGrid="0" snapToObjects="1" showGuides="1">
      <p:cViewPr varScale="1">
        <p:scale>
          <a:sx n="47" d="100"/>
          <a:sy n="47" d="100"/>
        </p:scale>
        <p:origin x="224" y="128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89" d="100"/>
          <a:sy n="89" d="100"/>
        </p:scale>
        <p:origin x="371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B4F1D1-23E5-4061-8681-B691086C4240}" type="datetimeFigureOut">
              <a:rPr lang="en-US" smtClean="0"/>
              <a:t>6/22/21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76ECAE-8E9D-4B32-BCEC-3E939D3179C7}" type="slidenum">
              <a:rPr lang="en-US" smtClean="0"/>
              <a:t>‹#›</a:t>
            </a:fld>
            <a:endParaRPr lang="en-US"/>
          </a:p>
        </p:txBody>
      </p:sp>
    </p:spTree>
    <p:extLst>
      <p:ext uri="{BB962C8B-B14F-4D97-AF65-F5344CB8AC3E}">
        <p14:creationId xmlns:p14="http://schemas.microsoft.com/office/powerpoint/2010/main" val="6291665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13BFF-A77B-AC43-950D-E78F5D702F8A}" type="datetimeFigureOut">
              <a:rPr lang="en-US" smtClean="0"/>
              <a:t>6/21/21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EC958-D592-8648-B6E8-61B016290795}" type="slidenum">
              <a:rPr lang="en-US" smtClean="0"/>
              <a:t>‹#›</a:t>
            </a:fld>
            <a:endParaRPr lang="en-US"/>
          </a:p>
        </p:txBody>
      </p:sp>
    </p:spTree>
    <p:extLst>
      <p:ext uri="{BB962C8B-B14F-4D97-AF65-F5344CB8AC3E}">
        <p14:creationId xmlns:p14="http://schemas.microsoft.com/office/powerpoint/2010/main" val="2025281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DEC958-D592-8648-B6E8-61B016290795}" type="slidenum">
              <a:rPr lang="en-US" smtClean="0"/>
              <a:t>1</a:t>
            </a:fld>
            <a:endParaRPr lang="en-US"/>
          </a:p>
        </p:txBody>
      </p:sp>
    </p:spTree>
    <p:extLst>
      <p:ext uri="{BB962C8B-B14F-4D97-AF65-F5344CB8AC3E}">
        <p14:creationId xmlns:p14="http://schemas.microsoft.com/office/powerpoint/2010/main" val="2838607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10</a:t>
            </a:fld>
            <a:endParaRPr lang="en-US"/>
          </a:p>
        </p:txBody>
      </p:sp>
    </p:spTree>
    <p:extLst>
      <p:ext uri="{BB962C8B-B14F-4D97-AF65-F5344CB8AC3E}">
        <p14:creationId xmlns:p14="http://schemas.microsoft.com/office/powerpoint/2010/main" val="78326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11</a:t>
            </a:fld>
            <a:endParaRPr lang="en-US"/>
          </a:p>
        </p:txBody>
      </p:sp>
    </p:spTree>
    <p:extLst>
      <p:ext uri="{BB962C8B-B14F-4D97-AF65-F5344CB8AC3E}">
        <p14:creationId xmlns:p14="http://schemas.microsoft.com/office/powerpoint/2010/main" val="401221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12</a:t>
            </a:fld>
            <a:endParaRPr lang="en-US"/>
          </a:p>
        </p:txBody>
      </p:sp>
    </p:spTree>
    <p:extLst>
      <p:ext uri="{BB962C8B-B14F-4D97-AF65-F5344CB8AC3E}">
        <p14:creationId xmlns:p14="http://schemas.microsoft.com/office/powerpoint/2010/main" val="842746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13</a:t>
            </a:fld>
            <a:endParaRPr lang="en-US"/>
          </a:p>
        </p:txBody>
      </p:sp>
    </p:spTree>
    <p:extLst>
      <p:ext uri="{BB962C8B-B14F-4D97-AF65-F5344CB8AC3E}">
        <p14:creationId xmlns:p14="http://schemas.microsoft.com/office/powerpoint/2010/main" val="400655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and </a:t>
            </a:r>
            <a:r>
              <a:rPr lang="en-US" dirty="0" err="1"/>
              <a:t>bmi</a:t>
            </a:r>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14</a:t>
            </a:fld>
            <a:endParaRPr lang="en-US"/>
          </a:p>
        </p:txBody>
      </p:sp>
    </p:spTree>
    <p:extLst>
      <p:ext uri="{BB962C8B-B14F-4D97-AF65-F5344CB8AC3E}">
        <p14:creationId xmlns:p14="http://schemas.microsoft.com/office/powerpoint/2010/main" val="3263353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15</a:t>
            </a:fld>
            <a:endParaRPr lang="en-US"/>
          </a:p>
        </p:txBody>
      </p:sp>
    </p:spTree>
    <p:extLst>
      <p:ext uri="{BB962C8B-B14F-4D97-AF65-F5344CB8AC3E}">
        <p14:creationId xmlns:p14="http://schemas.microsoft.com/office/powerpoint/2010/main" val="3780419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16</a:t>
            </a:fld>
            <a:endParaRPr lang="en-US"/>
          </a:p>
        </p:txBody>
      </p:sp>
    </p:spTree>
    <p:extLst>
      <p:ext uri="{BB962C8B-B14F-4D97-AF65-F5344CB8AC3E}">
        <p14:creationId xmlns:p14="http://schemas.microsoft.com/office/powerpoint/2010/main" val="188240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17</a:t>
            </a:fld>
            <a:endParaRPr lang="en-US"/>
          </a:p>
        </p:txBody>
      </p:sp>
    </p:spTree>
    <p:extLst>
      <p:ext uri="{BB962C8B-B14F-4D97-AF65-F5344CB8AC3E}">
        <p14:creationId xmlns:p14="http://schemas.microsoft.com/office/powerpoint/2010/main" val="33876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if you would like to learn more about COMETS, I’ve included these resources.  To learn about eligibility criteria and who are the current members..</a:t>
            </a:r>
          </a:p>
        </p:txBody>
      </p:sp>
      <p:sp>
        <p:nvSpPr>
          <p:cNvPr id="4" name="Slide Number Placeholder 3"/>
          <p:cNvSpPr>
            <a:spLocks noGrp="1"/>
          </p:cNvSpPr>
          <p:nvPr>
            <p:ph type="sldNum" sz="quarter" idx="10"/>
          </p:nvPr>
        </p:nvSpPr>
        <p:spPr/>
        <p:txBody>
          <a:bodyPr/>
          <a:lstStyle/>
          <a:p>
            <a:fld id="{F1459DD9-C07A-0F4A-BE38-5AFB42BB2A68}" type="slidenum">
              <a:rPr lang="en-US" smtClean="0"/>
              <a:t>18</a:t>
            </a:fld>
            <a:endParaRPr lang="en-US"/>
          </a:p>
        </p:txBody>
      </p:sp>
    </p:spTree>
    <p:extLst>
      <p:ext uri="{BB962C8B-B14F-4D97-AF65-F5344CB8AC3E}">
        <p14:creationId xmlns:p14="http://schemas.microsoft.com/office/powerpoint/2010/main" val="2831085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19</a:t>
            </a:fld>
            <a:endParaRPr lang="en-US"/>
          </a:p>
        </p:txBody>
      </p:sp>
    </p:spTree>
    <p:extLst>
      <p:ext uri="{BB962C8B-B14F-4D97-AF65-F5344CB8AC3E}">
        <p14:creationId xmlns:p14="http://schemas.microsoft.com/office/powerpoint/2010/main" val="1648733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entury Gothic" panose="020B0502020202020204" pitchFamily="34" charset="0"/>
                <a:ea typeface="Times New Roman"/>
                <a:cs typeface="Times New Roman"/>
                <a:sym typeface="Times New Roman"/>
              </a:rPr>
              <a:t>The paper is published here</a:t>
            </a:r>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2</a:t>
            </a:fld>
            <a:endParaRPr lang="en-US"/>
          </a:p>
        </p:txBody>
      </p:sp>
    </p:spTree>
    <p:extLst>
      <p:ext uri="{BB962C8B-B14F-4D97-AF65-F5344CB8AC3E}">
        <p14:creationId xmlns:p14="http://schemas.microsoft.com/office/powerpoint/2010/main" val="1900034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20</a:t>
            </a:fld>
            <a:endParaRPr lang="en-US"/>
          </a:p>
        </p:txBody>
      </p:sp>
    </p:spTree>
    <p:extLst>
      <p:ext uri="{BB962C8B-B14F-4D97-AF65-F5344CB8AC3E}">
        <p14:creationId xmlns:p14="http://schemas.microsoft.com/office/powerpoint/2010/main" val="3708395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21</a:t>
            </a:fld>
            <a:endParaRPr lang="en-US"/>
          </a:p>
        </p:txBody>
      </p:sp>
    </p:spTree>
    <p:extLst>
      <p:ext uri="{BB962C8B-B14F-4D97-AF65-F5344CB8AC3E}">
        <p14:creationId xmlns:p14="http://schemas.microsoft.com/office/powerpoint/2010/main" val="3531147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22</a:t>
            </a:fld>
            <a:endParaRPr lang="en-US"/>
          </a:p>
        </p:txBody>
      </p:sp>
    </p:spTree>
    <p:extLst>
      <p:ext uri="{BB962C8B-B14F-4D97-AF65-F5344CB8AC3E}">
        <p14:creationId xmlns:p14="http://schemas.microsoft.com/office/powerpoint/2010/main" val="377117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23</a:t>
            </a:fld>
            <a:endParaRPr lang="en-US"/>
          </a:p>
        </p:txBody>
      </p:sp>
    </p:spTree>
    <p:extLst>
      <p:ext uri="{BB962C8B-B14F-4D97-AF65-F5344CB8AC3E}">
        <p14:creationId xmlns:p14="http://schemas.microsoft.com/office/powerpoint/2010/main" val="3901371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24</a:t>
            </a:fld>
            <a:endParaRPr lang="en-US"/>
          </a:p>
        </p:txBody>
      </p:sp>
    </p:spTree>
    <p:extLst>
      <p:ext uri="{BB962C8B-B14F-4D97-AF65-F5344CB8AC3E}">
        <p14:creationId xmlns:p14="http://schemas.microsoft.com/office/powerpoint/2010/main" val="51676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Federated data analysis: goal is to minimize movement of data, and original data cannot be reverse engineered from results</a:t>
            </a:r>
          </a:p>
          <a:p>
            <a:endParaRPr lang="en-US" dirty="0"/>
          </a:p>
          <a:p>
            <a:r>
              <a:rPr lang="en-US" dirty="0" err="1"/>
              <a:t>DataShield</a:t>
            </a:r>
            <a:r>
              <a:rPr lang="en-US" dirty="0"/>
              <a:t>: commands are sent from a central computer to several data analysis computers and datasets can be analyzed in parallel</a:t>
            </a:r>
          </a:p>
          <a:p>
            <a:r>
              <a:rPr lang="en-US" dirty="0" err="1"/>
              <a:t>BioShare</a:t>
            </a:r>
            <a:r>
              <a:rPr lang="en-US" dirty="0"/>
              <a:t> project: through workshops/conferences/meetings, harmonization/processing algorithms were shared through an open-source infrastructure.</a:t>
            </a:r>
          </a:p>
          <a:p>
            <a:r>
              <a:rPr lang="en-US" dirty="0"/>
              <a:t>Secure servers are set up in each study’s host institution and relevant data are loaded onto these servers; a </a:t>
            </a:r>
            <a:r>
              <a:rPr lang="en-US" dirty="0" err="1"/>
              <a:t>pwd</a:t>
            </a:r>
            <a:r>
              <a:rPr lang="en-US" dirty="0"/>
              <a:t> protected web portal federates the servers for analyses.</a:t>
            </a:r>
          </a:p>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3</a:t>
            </a:fld>
            <a:endParaRPr lang="en-US"/>
          </a:p>
        </p:txBody>
      </p:sp>
    </p:spTree>
    <p:extLst>
      <p:ext uri="{BB962C8B-B14F-4D97-AF65-F5344CB8AC3E}">
        <p14:creationId xmlns:p14="http://schemas.microsoft.com/office/powerpoint/2010/main" val="2236167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4</a:t>
            </a:fld>
            <a:endParaRPr lang="en-US"/>
          </a:p>
        </p:txBody>
      </p:sp>
    </p:spTree>
    <p:extLst>
      <p:ext uri="{BB962C8B-B14F-4D97-AF65-F5344CB8AC3E}">
        <p14:creationId xmlns:p14="http://schemas.microsoft.com/office/powerpoint/2010/main" val="102387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5</a:t>
            </a:fld>
            <a:endParaRPr lang="en-US"/>
          </a:p>
        </p:txBody>
      </p:sp>
    </p:spTree>
    <p:extLst>
      <p:ext uri="{BB962C8B-B14F-4D97-AF65-F5344CB8AC3E}">
        <p14:creationId xmlns:p14="http://schemas.microsoft.com/office/powerpoint/2010/main" val="56284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Standardize how you would code – change variable map</a:t>
            </a:r>
          </a:p>
          <a:p>
            <a:r>
              <a:rPr lang="en-US" dirty="0"/>
              <a:t>Main analyst would set this</a:t>
            </a:r>
          </a:p>
        </p:txBody>
      </p:sp>
      <p:sp>
        <p:nvSpPr>
          <p:cNvPr id="4" name="Slide Number Placeholder 3"/>
          <p:cNvSpPr>
            <a:spLocks noGrp="1"/>
          </p:cNvSpPr>
          <p:nvPr>
            <p:ph type="sldNum" sz="quarter" idx="5"/>
          </p:nvPr>
        </p:nvSpPr>
        <p:spPr/>
        <p:txBody>
          <a:bodyPr/>
          <a:lstStyle/>
          <a:p>
            <a:fld id="{56DEC958-D592-8648-B6E8-61B016290795}" type="slidenum">
              <a:rPr lang="en-US" smtClean="0"/>
              <a:t>6</a:t>
            </a:fld>
            <a:endParaRPr lang="en-US"/>
          </a:p>
        </p:txBody>
      </p:sp>
    </p:spTree>
    <p:extLst>
      <p:ext uri="{BB962C8B-B14F-4D97-AF65-F5344CB8AC3E}">
        <p14:creationId xmlns:p14="http://schemas.microsoft.com/office/powerpoint/2010/main" val="1971553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group sends meta-data provided to them by the lab, then our team links unique identifiers to a master dictionary file that we are building.  This creates a mapping of metabolite names that we encounter to a common name…</a:t>
            </a:r>
          </a:p>
          <a:p>
            <a:endParaRPr lang="en-US" dirty="0"/>
          </a:p>
          <a:p>
            <a:r>
              <a:rPr lang="en-US" dirty="0"/>
              <a:t>Harmonization is an iterative process</a:t>
            </a:r>
          </a:p>
        </p:txBody>
      </p:sp>
      <p:sp>
        <p:nvSpPr>
          <p:cNvPr id="4" name="Slide Number Placeholder 3"/>
          <p:cNvSpPr>
            <a:spLocks noGrp="1"/>
          </p:cNvSpPr>
          <p:nvPr>
            <p:ph type="sldNum" sz="quarter" idx="5"/>
          </p:nvPr>
        </p:nvSpPr>
        <p:spPr/>
        <p:txBody>
          <a:bodyPr/>
          <a:lstStyle/>
          <a:p>
            <a:fld id="{56DEC958-D592-8648-B6E8-61B016290795}" type="slidenum">
              <a:rPr lang="en-US" smtClean="0"/>
              <a:t>7</a:t>
            </a:fld>
            <a:endParaRPr lang="en-US"/>
          </a:p>
        </p:txBody>
      </p:sp>
    </p:spTree>
    <p:extLst>
      <p:ext uri="{BB962C8B-B14F-4D97-AF65-F5344CB8AC3E}">
        <p14:creationId xmlns:p14="http://schemas.microsoft.com/office/powerpoint/2010/main" val="3298445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EC958-D592-8648-B6E8-61B016290795}" type="slidenum">
              <a:rPr lang="en-US" smtClean="0"/>
              <a:t>8</a:t>
            </a:fld>
            <a:endParaRPr lang="en-US"/>
          </a:p>
        </p:txBody>
      </p:sp>
    </p:spTree>
    <p:extLst>
      <p:ext uri="{BB962C8B-B14F-4D97-AF65-F5344CB8AC3E}">
        <p14:creationId xmlns:p14="http://schemas.microsoft.com/office/powerpoint/2010/main" val="357158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 running with all models without having </a:t>
            </a:r>
            <a:r>
              <a:rPr lang="en-US" dirty="0" err="1"/>
              <a:t>tweek</a:t>
            </a:r>
            <a:r>
              <a:rPr lang="en-US" dirty="0"/>
              <a:t> them</a:t>
            </a:r>
          </a:p>
        </p:txBody>
      </p:sp>
      <p:sp>
        <p:nvSpPr>
          <p:cNvPr id="4" name="Slide Number Placeholder 3"/>
          <p:cNvSpPr>
            <a:spLocks noGrp="1"/>
          </p:cNvSpPr>
          <p:nvPr>
            <p:ph type="sldNum" sz="quarter" idx="5"/>
          </p:nvPr>
        </p:nvSpPr>
        <p:spPr/>
        <p:txBody>
          <a:bodyPr/>
          <a:lstStyle/>
          <a:p>
            <a:fld id="{56DEC958-D592-8648-B6E8-61B016290795}" type="slidenum">
              <a:rPr lang="en-US" smtClean="0"/>
              <a:t>9</a:t>
            </a:fld>
            <a:endParaRPr lang="en-US"/>
          </a:p>
        </p:txBody>
      </p:sp>
    </p:spTree>
    <p:extLst>
      <p:ext uri="{BB962C8B-B14F-4D97-AF65-F5344CB8AC3E}">
        <p14:creationId xmlns:p14="http://schemas.microsoft.com/office/powerpoint/2010/main" val="372560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sv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_White_Static">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
        <p:nvSpPr>
          <p:cNvPr id="2" name="Title 1"/>
          <p:cNvSpPr>
            <a:spLocks noGrp="1"/>
          </p:cNvSpPr>
          <p:nvPr>
            <p:ph type="ctrTitle" hasCustomPrompt="1"/>
          </p:nvPr>
        </p:nvSpPr>
        <p:spPr>
          <a:xfrm>
            <a:off x="270933" y="1409836"/>
            <a:ext cx="11667067" cy="1714231"/>
          </a:xfrm>
        </p:spPr>
        <p:txBody>
          <a:bodyPr anchor="b" anchorCtr="0">
            <a:normAutofit/>
          </a:bodyPr>
          <a:lstStyle>
            <a:lvl1pPr algn="ctr">
              <a:defRPr sz="4000" b="0" baseline="0">
                <a:solidFill>
                  <a:srgbClr val="642F6C"/>
                </a:solidFill>
              </a:defRPr>
            </a:lvl1pPr>
          </a:lstStyle>
          <a:p>
            <a:r>
              <a:rPr lang="en-US" dirty="0"/>
              <a:t>Title of Presentation</a:t>
            </a:r>
          </a:p>
        </p:txBody>
      </p:sp>
      <p:sp>
        <p:nvSpPr>
          <p:cNvPr id="3" name="Subtitle 2"/>
          <p:cNvSpPr>
            <a:spLocks noGrp="1"/>
          </p:cNvSpPr>
          <p:nvPr>
            <p:ph type="subTitle" idx="1" hasCustomPrompt="1"/>
          </p:nvPr>
        </p:nvSpPr>
        <p:spPr>
          <a:xfrm>
            <a:off x="270933" y="3428731"/>
            <a:ext cx="11514667" cy="636270"/>
          </a:xfrm>
        </p:spPr>
        <p:txBody>
          <a:bodyPr anchor="ctr">
            <a:normAutofit/>
          </a:bodyPr>
          <a:lstStyle>
            <a:lvl1pPr marL="0" indent="0" algn="ctr">
              <a:buNone/>
              <a:defRPr sz="2600" b="0" i="0" baseline="0">
                <a:solidFill>
                  <a:srgbClr val="63666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Presenter’s Name</a:t>
            </a:r>
          </a:p>
        </p:txBody>
      </p:sp>
      <p:sp>
        <p:nvSpPr>
          <p:cNvPr id="11" name="Text Placeholder 10"/>
          <p:cNvSpPr>
            <a:spLocks noGrp="1"/>
          </p:cNvSpPr>
          <p:nvPr>
            <p:ph type="body" sz="quarter" idx="10" hasCustomPrompt="1"/>
          </p:nvPr>
        </p:nvSpPr>
        <p:spPr>
          <a:xfrm>
            <a:off x="270933" y="4065002"/>
            <a:ext cx="11514667" cy="672099"/>
          </a:xfrm>
        </p:spPr>
        <p:txBody>
          <a:bodyPr>
            <a:normAutofit/>
          </a:bodyPr>
          <a:lstStyle>
            <a:lvl1pPr marL="0" indent="0" algn="ctr">
              <a:buFontTx/>
              <a:buNone/>
              <a:defRPr sz="2200" b="0" i="1" baseline="0">
                <a:solidFill>
                  <a:srgbClr val="636669"/>
                </a:solidFill>
                <a:latin typeface="Arial" charset="0"/>
              </a:defRPr>
            </a:lvl1pPr>
          </a:lstStyle>
          <a:p>
            <a:pPr lvl="0"/>
            <a:r>
              <a:rPr lang="en-US" dirty="0"/>
              <a:t>Presenter’s Title</a:t>
            </a:r>
          </a:p>
        </p:txBody>
      </p:sp>
    </p:spTree>
    <p:extLst>
      <p:ext uri="{BB962C8B-B14F-4D97-AF65-F5344CB8AC3E}">
        <p14:creationId xmlns:p14="http://schemas.microsoft.com/office/powerpoint/2010/main" val="878465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Horiz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7999"/>
          </a:xfrm>
          <a:prstGeom prst="rect">
            <a:avLst/>
          </a:prstGeom>
        </p:spPr>
      </p:pic>
      <p:sp>
        <p:nvSpPr>
          <p:cNvPr id="2" name="Title 1"/>
          <p:cNvSpPr>
            <a:spLocks noGrp="1"/>
          </p:cNvSpPr>
          <p:nvPr>
            <p:ph type="title"/>
          </p:nvPr>
        </p:nvSpPr>
        <p:spPr>
          <a:xfrm>
            <a:off x="838200" y="483326"/>
            <a:ext cx="10515600" cy="1207362"/>
          </a:xfrm>
        </p:spPr>
        <p:txBody>
          <a:bodyPr anchor="b">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838200" y="1825625"/>
            <a:ext cx="10515600" cy="4157164"/>
          </a:xfrm>
        </p:spPr>
        <p:txBody>
          <a:bodyPr/>
          <a:lstStyle>
            <a:lvl1pPr>
              <a:buClr>
                <a:srgbClr val="44546A"/>
              </a:buClr>
              <a:defRPr sz="2600"/>
            </a:lvl1pPr>
            <a:lvl2pPr>
              <a:buClr>
                <a:srgbClr val="44546A"/>
              </a:buClr>
              <a:defRPr sz="2000"/>
            </a:lvl2pPr>
            <a:lvl3pPr>
              <a:buClr>
                <a:srgbClr val="44546A"/>
              </a:buClr>
              <a:defRPr sz="1600"/>
            </a:lvl3pPr>
            <a:lvl4pPr>
              <a:buClr>
                <a:srgbClr val="44546A"/>
              </a:buClr>
              <a:defRPr sz="1400"/>
            </a:lvl4pPr>
            <a:lvl5pPr>
              <a:buClr>
                <a:srgbClr val="44546A"/>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orient="horz" pos="1152" userDrawn="1">
          <p15:clr>
            <a:srgbClr val="FBAE40"/>
          </p15:clr>
        </p15:guide>
        <p15:guide id="2" pos="4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nd_Slide_Static">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Picture 8">
            <a:extLst>
              <a:ext uri="{FF2B5EF4-FFF2-40B4-BE49-F238E27FC236}">
                <a16:creationId xmlns:a16="http://schemas.microsoft.com/office/drawing/2014/main" id="{D170769E-E213-45DA-A49B-0D8A320376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09800" y="1488983"/>
            <a:ext cx="7844722" cy="2874528"/>
          </a:xfrm>
          <a:prstGeom prst="rect">
            <a:avLst/>
          </a:prstGeom>
        </p:spPr>
      </p:pic>
    </p:spTree>
    <p:extLst>
      <p:ext uri="{BB962C8B-B14F-4D97-AF65-F5344CB8AC3E}">
        <p14:creationId xmlns:p14="http://schemas.microsoft.com/office/powerpoint/2010/main" val="385151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End_Slide_Static w Social Medi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6" name="Picture 5">
            <a:extLst>
              <a:ext uri="{FF2B5EF4-FFF2-40B4-BE49-F238E27FC236}">
                <a16:creationId xmlns:a16="http://schemas.microsoft.com/office/drawing/2014/main" id="{D170769E-E213-45DA-A49B-0D8A320376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09800" y="1488983"/>
            <a:ext cx="7844722" cy="2874528"/>
          </a:xfrm>
          <a:prstGeom prst="rect">
            <a:avLst/>
          </a:prstGeom>
        </p:spPr>
      </p:pic>
      <p:pic>
        <p:nvPicPr>
          <p:cNvPr id="8" name="Picture 7">
            <a:extLst>
              <a:ext uri="{FF2B5EF4-FFF2-40B4-BE49-F238E27FC236}">
                <a16:creationId xmlns:a16="http://schemas.microsoft.com/office/drawing/2014/main" id="{66B2C6EC-4E15-4EB5-908B-559B3581826F}"/>
              </a:ext>
            </a:extLst>
          </p:cNvPr>
          <p:cNvPicPr/>
          <p:nvPr userDrawn="1"/>
        </p:nvPicPr>
        <p:blipFill rotWithShape="1">
          <a:blip r:embed="rId4">
            <a:extLst>
              <a:ext uri="{28A0092B-C50C-407E-A947-70E740481C1C}">
                <a14:useLocalDpi xmlns:a14="http://schemas.microsoft.com/office/drawing/2010/main" val="0"/>
              </a:ext>
            </a:extLst>
          </a:blip>
          <a:srcRect l="13513" t="-12500"/>
          <a:stretch/>
        </p:blipFill>
        <p:spPr bwMode="auto">
          <a:xfrm>
            <a:off x="4177154" y="4619945"/>
            <a:ext cx="390587" cy="36933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79A48F7C-029E-4E37-A1A7-E677F7C16236}"/>
              </a:ext>
            </a:extLst>
          </p:cNvPr>
          <p:cNvSpPr/>
          <p:nvPr userDrawn="1"/>
        </p:nvSpPr>
        <p:spPr>
          <a:xfrm>
            <a:off x="4483726" y="4623989"/>
            <a:ext cx="1744132" cy="369332"/>
          </a:xfrm>
          <a:prstGeom prst="rect">
            <a:avLst/>
          </a:prstGeom>
        </p:spPr>
        <p:txBody>
          <a:bodyPr wrap="none">
            <a:spAutoFit/>
          </a:bodyPr>
          <a:lstStyle/>
          <a:p>
            <a:r>
              <a:rPr lang="en-US" dirty="0">
                <a:solidFill>
                  <a:srgbClr val="1DA1F2"/>
                </a:solidFill>
                <a:latin typeface="Calibri" panose="020F0502020204030204" pitchFamily="34" charset="0"/>
                <a:ea typeface="Calibri" panose="020F0502020204030204" pitchFamily="34" charset="0"/>
                <a:cs typeface="Arial" panose="020B0604020202020204" pitchFamily="34" charset="0"/>
              </a:rPr>
              <a:t>@ncats_nih_gov</a:t>
            </a:r>
            <a:endParaRPr lang="en-US" dirty="0">
              <a:solidFill>
                <a:srgbClr val="1DA1F2"/>
              </a:solidFill>
            </a:endParaRPr>
          </a:p>
        </p:txBody>
      </p:sp>
      <p:pic>
        <p:nvPicPr>
          <p:cNvPr id="10" name="Picture 9" descr="C:\Users\asiddiqi\AppData\Local\Microsoft\Windows\INetCache\Content.MSO\E4EE3177.tmp">
            <a:extLst>
              <a:ext uri="{FF2B5EF4-FFF2-40B4-BE49-F238E27FC236}">
                <a16:creationId xmlns:a16="http://schemas.microsoft.com/office/drawing/2014/main" id="{6C25BDC6-3F78-4872-937C-6DFA9BE3DF4F}"/>
              </a:ext>
            </a:extLst>
          </p:cNvPr>
          <p:cNvPicPr/>
          <p:nvPr userDrawn="1"/>
        </p:nvPicPr>
        <p:blipFill rotWithShape="1">
          <a:blip r:embed="rId5" cstate="print">
            <a:extLst>
              <a:ext uri="{28A0092B-C50C-407E-A947-70E740481C1C}">
                <a14:useLocalDpi xmlns:a14="http://schemas.microsoft.com/office/drawing/2010/main" val="0"/>
              </a:ext>
            </a:extLst>
          </a:blip>
          <a:srcRect l="12500" t="12500" r="12054" b="12946"/>
          <a:stretch/>
        </p:blipFill>
        <p:spPr bwMode="auto">
          <a:xfrm>
            <a:off x="6446571" y="4670391"/>
            <a:ext cx="293838" cy="278924"/>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06EBF852-A045-454B-B142-092620B1FC73}"/>
              </a:ext>
            </a:extLst>
          </p:cNvPr>
          <p:cNvSpPr/>
          <p:nvPr userDrawn="1"/>
        </p:nvSpPr>
        <p:spPr>
          <a:xfrm>
            <a:off x="6702039" y="4625187"/>
            <a:ext cx="1631216" cy="369332"/>
          </a:xfrm>
          <a:prstGeom prst="rect">
            <a:avLst/>
          </a:prstGeom>
        </p:spPr>
        <p:txBody>
          <a:bodyPr wrap="none">
            <a:spAutoFit/>
          </a:bodyPr>
          <a:lstStyle/>
          <a:p>
            <a:r>
              <a:rPr lang="en-US" dirty="0">
                <a:solidFill>
                  <a:srgbClr val="3D5A98"/>
                </a:solidFill>
                <a:latin typeface="Calibri" panose="020F0502020204030204" pitchFamily="34" charset="0"/>
                <a:ea typeface="Calibri" panose="020F0502020204030204" pitchFamily="34" charset="0"/>
                <a:cs typeface="Arial" panose="020B0604020202020204" pitchFamily="34" charset="0"/>
              </a:rPr>
              <a:t>@ncats.nih.gov</a:t>
            </a:r>
            <a:endParaRPr lang="en-US" dirty="0">
              <a:solidFill>
                <a:srgbClr val="3D5A98"/>
              </a:solidFill>
            </a:endParaRPr>
          </a:p>
        </p:txBody>
      </p:sp>
      <p:pic>
        <p:nvPicPr>
          <p:cNvPr id="12" name="Graphic 2" descr="World">
            <a:extLst>
              <a:ext uri="{FF2B5EF4-FFF2-40B4-BE49-F238E27FC236}">
                <a16:creationId xmlns:a16="http://schemas.microsoft.com/office/drawing/2014/main" id="{D4A5FFB5-F481-4AB9-BCB9-62BF043CEE47}"/>
              </a:ext>
            </a:extLst>
          </p:cNvPr>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3038" y="4645145"/>
            <a:ext cx="338543" cy="329416"/>
          </a:xfrm>
          <a:prstGeom prst="rect">
            <a:avLst/>
          </a:prstGeom>
        </p:spPr>
      </p:pic>
      <p:sp>
        <p:nvSpPr>
          <p:cNvPr id="13" name="Rectangle 12">
            <a:extLst>
              <a:ext uri="{FF2B5EF4-FFF2-40B4-BE49-F238E27FC236}">
                <a16:creationId xmlns:a16="http://schemas.microsoft.com/office/drawing/2014/main" id="{915942C1-FEE3-449D-997B-9240C4C831F9}"/>
              </a:ext>
            </a:extLst>
          </p:cNvPr>
          <p:cNvSpPr/>
          <p:nvPr userDrawn="1"/>
        </p:nvSpPr>
        <p:spPr>
          <a:xfrm>
            <a:off x="2495560" y="4625187"/>
            <a:ext cx="1424429" cy="369332"/>
          </a:xfrm>
          <a:prstGeom prst="rect">
            <a:avLst/>
          </a:prstGeom>
        </p:spPr>
        <p:txBody>
          <a:bodyPr wrap="none">
            <a:spAutoFit/>
          </a:bodyPr>
          <a:lstStyle/>
          <a:p>
            <a:r>
              <a:rPr lang="en-US" dirty="0">
                <a:solidFill>
                  <a:srgbClr val="177EC8"/>
                </a:solidFill>
                <a:latin typeface="Calibri" panose="020F0502020204030204" pitchFamily="34" charset="0"/>
                <a:ea typeface="Calibri" panose="020F0502020204030204" pitchFamily="34" charset="0"/>
                <a:cs typeface="Arial" panose="020B0604020202020204" pitchFamily="34" charset="0"/>
              </a:rPr>
              <a:t>ncats.nih.gov</a:t>
            </a:r>
            <a:endParaRPr lang="en-US" dirty="0">
              <a:solidFill>
                <a:srgbClr val="177EC8"/>
              </a:solidFill>
            </a:endParaRPr>
          </a:p>
        </p:txBody>
      </p:sp>
      <p:pic>
        <p:nvPicPr>
          <p:cNvPr id="14" name="Picture 13">
            <a:extLst>
              <a:ext uri="{FF2B5EF4-FFF2-40B4-BE49-F238E27FC236}">
                <a16:creationId xmlns:a16="http://schemas.microsoft.com/office/drawing/2014/main" id="{F840DB24-D025-4225-B336-F61C4A01B8DD}"/>
              </a:ext>
            </a:extLst>
          </p:cNvPr>
          <p:cNvPicPr/>
          <p:nvPr userDrawn="1"/>
        </p:nvPicPr>
        <p:blipFill rotWithShape="1">
          <a:blip r:embed="rId8">
            <a:extLst>
              <a:ext uri="{28A0092B-C50C-407E-A947-70E740481C1C}">
                <a14:useLocalDpi xmlns:a14="http://schemas.microsoft.com/office/drawing/2010/main" val="0"/>
              </a:ext>
            </a:extLst>
          </a:blip>
          <a:srcRect l="7694" t="15002" r="7690" b="4998"/>
          <a:stretch/>
        </p:blipFill>
        <p:spPr bwMode="auto">
          <a:xfrm>
            <a:off x="8551264" y="4670391"/>
            <a:ext cx="293838" cy="278924"/>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6443DE2E-D422-4B30-A78D-7F20E0CFDB9D}"/>
              </a:ext>
            </a:extLst>
          </p:cNvPr>
          <p:cNvSpPr/>
          <p:nvPr userDrawn="1"/>
        </p:nvSpPr>
        <p:spPr>
          <a:xfrm>
            <a:off x="8828918" y="4625187"/>
            <a:ext cx="1210652" cy="369332"/>
          </a:xfrm>
          <a:prstGeom prst="rect">
            <a:avLst/>
          </a:prstGeom>
        </p:spPr>
        <p:txBody>
          <a:bodyPr wrap="none">
            <a:spAutoFit/>
          </a:bodyPr>
          <a:lstStyle/>
          <a:p>
            <a:r>
              <a:rPr lang="en-US" dirty="0">
                <a:solidFill>
                  <a:srgbClr val="0077B5"/>
                </a:solidFill>
                <a:latin typeface="Calibri" panose="020F0502020204030204" pitchFamily="34" charset="0"/>
                <a:ea typeface="Calibri" panose="020F0502020204030204" pitchFamily="34" charset="0"/>
                <a:cs typeface="Arial" panose="020B0604020202020204" pitchFamily="34" charset="0"/>
              </a:rPr>
              <a:t>NIH-NCATS</a:t>
            </a:r>
            <a:endParaRPr lang="en-US" dirty="0">
              <a:solidFill>
                <a:srgbClr val="0077B5"/>
              </a:solidFill>
            </a:endParaRPr>
          </a:p>
        </p:txBody>
      </p:sp>
    </p:spTree>
    <p:extLst>
      <p:ext uri="{BB962C8B-B14F-4D97-AF65-F5344CB8AC3E}">
        <p14:creationId xmlns:p14="http://schemas.microsoft.com/office/powerpoint/2010/main" val="1500062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183681604"/>
      </p:ext>
    </p:extLst>
  </p:cSld>
  <p:clrMapOvr>
    <a:masterClrMapping/>
  </p:clrMapOvr>
  <p:extLst>
    <p:ext uri="{DCECCB84-F9BA-43D5-87BE-67443E8EF086}">
      <p15:sldGuideLst xmlns:p15="http://schemas.microsoft.com/office/powerpoint/2012/main">
        <p15:guide id="1" orient="horz" pos="1152">
          <p15:clr>
            <a:srgbClr val="FBAE40"/>
          </p15:clr>
        </p15:guide>
        <p15:guide id="2" pos="4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5857" t="89524"/>
          <a:stretch/>
        </p:blipFill>
        <p:spPr>
          <a:xfrm>
            <a:off x="9248502" y="6139542"/>
            <a:ext cx="2943497" cy="718457"/>
          </a:xfrm>
          <a:prstGeom prst="rect">
            <a:avLst/>
          </a:prstGeom>
        </p:spPr>
      </p:pic>
    </p:spTree>
    <p:extLst>
      <p:ext uri="{BB962C8B-B14F-4D97-AF65-F5344CB8AC3E}">
        <p14:creationId xmlns:p14="http://schemas.microsoft.com/office/powerpoint/2010/main" val="100697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658368" y="415545"/>
            <a:ext cx="10887456" cy="423193"/>
          </a:xfrm>
        </p:spPr>
        <p:txBody>
          <a:bodyPr lIns="0" tIns="0" rIns="0" bIns="0" anchor="b">
            <a:noAutofit/>
          </a:bodyPr>
          <a:lstStyle>
            <a:lvl1pPr>
              <a:lnSpc>
                <a:spcPct val="90000"/>
              </a:lnSpc>
              <a:defRPr sz="32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11529485" y="6486144"/>
            <a:ext cx="410633" cy="24384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333" b="1" dirty="0">
                <a:solidFill>
                  <a:srgbClr val="7F7F7F"/>
                </a:solidFill>
                <a:latin typeface="+mn-lt"/>
                <a:cs typeface="SapientSansRegular"/>
              </a:rPr>
              <a:t> </a:t>
            </a:r>
            <a:fld id="{4225D95B-3580-C74C-AC82-B8FCF626B418}" type="slidenum">
              <a:rPr lang="en-US" sz="1333" b="1" smtClean="0">
                <a:solidFill>
                  <a:srgbClr val="7F7F7F"/>
                </a:solidFill>
                <a:latin typeface="+mn-lt"/>
                <a:cs typeface="SapientSansRegular"/>
              </a:rPr>
              <a:pPr algn="r" fontAlgn="auto">
                <a:lnSpc>
                  <a:spcPct val="101000"/>
                </a:lnSpc>
                <a:spcBef>
                  <a:spcPct val="50000"/>
                </a:spcBef>
                <a:spcAft>
                  <a:spcPts val="0"/>
                </a:spcAft>
                <a:defRPr/>
              </a:pPr>
              <a:t>‹#›</a:t>
            </a:fld>
            <a:endParaRPr lang="en-US" sz="1333"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6486144"/>
            <a:ext cx="2555851" cy="243840"/>
          </a:xfrm>
          <a:prstGeom prst="rect">
            <a:avLst/>
          </a:prstGeom>
        </p:spPr>
      </p:pic>
      <p:sp>
        <p:nvSpPr>
          <p:cNvPr id="3" name="Content Placeholder 2"/>
          <p:cNvSpPr>
            <a:spLocks noGrp="1"/>
          </p:cNvSpPr>
          <p:nvPr>
            <p:ph sz="quarter" idx="11"/>
          </p:nvPr>
        </p:nvSpPr>
        <p:spPr>
          <a:xfrm>
            <a:off x="658368" y="1426633"/>
            <a:ext cx="10887456"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2034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6/21/21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946680"/>
      </p:ext>
    </p:extLst>
  </p:cSld>
  <p:clrMap bg1="lt1" tx1="dk1" bg2="lt2" tx2="dk2" accent1="accent1" accent2="accent2" accent3="accent3" accent4="accent4" accent5="accent5" accent6="accent6" hlink="hlink" folHlink="folHlink"/>
  <p:sldLayoutIdLst>
    <p:sldLayoutId id="2147483679" r:id="rId1"/>
    <p:sldLayoutId id="2147483669" r:id="rId2"/>
    <p:sldLayoutId id="2147483687" r:id="rId3"/>
    <p:sldLayoutId id="2147483689" r:id="rId4"/>
    <p:sldLayoutId id="2147483682" r:id="rId5"/>
    <p:sldLayoutId id="2147483681" r:id="rId6"/>
    <p:sldLayoutId id="2147483690" r:id="rId7"/>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44546A"/>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44546A"/>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44546A"/>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44546A"/>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44546A"/>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comets.analytics@gmail.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pi.grants.cancer.gov/comet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mailto:zanettik@mail.nih.gov" TargetMode="External"/><Relationship Id="rId4" Type="http://schemas.openxmlformats.org/officeDocument/2006/relationships/hyperlink" Target="http://comets-analytic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466" y="1449006"/>
            <a:ext cx="11667067" cy="1714231"/>
          </a:xfrm>
        </p:spPr>
        <p:txBody>
          <a:bodyPr>
            <a:normAutofit/>
          </a:bodyPr>
          <a:lstStyle/>
          <a:p>
            <a:r>
              <a:rPr lang="en-US" dirty="0">
                <a:latin typeface="Century Gothic" panose="020B0502020202020204" pitchFamily="34" charset="0"/>
                <a:ea typeface="Arial" charset="0"/>
                <a:cs typeface="Arial" charset="0"/>
              </a:rPr>
              <a:t>COMETS Analytics: Supporting Meta-Analyses of Metabolomic Data</a:t>
            </a:r>
            <a:endParaRPr lang="en-US" sz="2700" dirty="0">
              <a:solidFill>
                <a:srgbClr val="642F6C"/>
              </a:solidFill>
              <a:latin typeface="Century Gothic" panose="020B0502020202020204" pitchFamily="34" charset="0"/>
              <a:ea typeface="Arial" charset="0"/>
              <a:cs typeface="Arial" charset="0"/>
            </a:endParaRPr>
          </a:p>
        </p:txBody>
      </p:sp>
      <p:sp>
        <p:nvSpPr>
          <p:cNvPr id="5" name="TextBox 1">
            <a:extLst>
              <a:ext uri="{FF2B5EF4-FFF2-40B4-BE49-F238E27FC236}">
                <a16:creationId xmlns:a16="http://schemas.microsoft.com/office/drawing/2014/main" id="{62249EBE-B116-A542-9D82-77889A72D020}"/>
              </a:ext>
            </a:extLst>
          </p:cNvPr>
          <p:cNvSpPr txBox="1">
            <a:spLocks noChangeArrowheads="1"/>
          </p:cNvSpPr>
          <p:nvPr/>
        </p:nvSpPr>
        <p:spPr bwMode="auto">
          <a:xfrm>
            <a:off x="2260599" y="3813594"/>
            <a:ext cx="81195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ＭＳ Ｐゴシック" panose="020B0600070205080204" pitchFamily="34" charset="-128"/>
              </a:defRPr>
            </a:lvl1pPr>
            <a:lvl2pPr marL="742950" indent="-285750">
              <a:defRPr sz="2400">
                <a:solidFill>
                  <a:schemeClr val="tx1"/>
                </a:solidFill>
                <a:latin typeface="Century Gothic" panose="020B0502020202020204" pitchFamily="34" charset="0"/>
                <a:ea typeface="ＭＳ Ｐゴシック" panose="020B0600070205080204" pitchFamily="34" charset="-128"/>
              </a:defRPr>
            </a:lvl2pPr>
            <a:lvl3pPr marL="1143000" indent="-228600">
              <a:defRPr sz="2400">
                <a:solidFill>
                  <a:schemeClr val="tx1"/>
                </a:solidFill>
                <a:latin typeface="Century Gothic" panose="020B0502020202020204" pitchFamily="34" charset="0"/>
                <a:ea typeface="ＭＳ Ｐゴシック" panose="020B0600070205080204" pitchFamily="34" charset="-128"/>
              </a:defRPr>
            </a:lvl3pPr>
            <a:lvl4pPr marL="1600200" indent="-228600">
              <a:defRPr sz="2400">
                <a:solidFill>
                  <a:schemeClr val="tx1"/>
                </a:solidFill>
                <a:latin typeface="Century Gothic" panose="020B0502020202020204" pitchFamily="34" charset="0"/>
                <a:ea typeface="ＭＳ Ｐゴシック" panose="020B0600070205080204" pitchFamily="34" charset="-128"/>
              </a:defRPr>
            </a:lvl4pPr>
            <a:lvl5pPr marL="2057400" indent="-22860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i="1" u="none" strike="noStrike" kern="0" cap="none" spc="0" normalizeH="0" baseline="0" noProof="0" dirty="0" err="1">
                <a:ln>
                  <a:noFill/>
                </a:ln>
                <a:solidFill>
                  <a:schemeClr val="bg2">
                    <a:lumMod val="25000"/>
                  </a:schemeClr>
                </a:solidFill>
                <a:effectLst/>
                <a:uLnTx/>
                <a:uFillTx/>
              </a:rPr>
              <a:t>Ewy</a:t>
            </a:r>
            <a:r>
              <a:rPr lang="en-US" altLang="en-US" i="1" kern="0" dirty="0">
                <a:solidFill>
                  <a:schemeClr val="bg2">
                    <a:lumMod val="25000"/>
                  </a:schemeClr>
                </a:solidFill>
              </a:rPr>
              <a:t> </a:t>
            </a:r>
            <a:r>
              <a:rPr lang="en-US" altLang="en-US" i="1" kern="0" dirty="0" err="1">
                <a:solidFill>
                  <a:schemeClr val="bg2">
                    <a:lumMod val="25000"/>
                  </a:schemeClr>
                </a:solidFill>
              </a:rPr>
              <a:t>Mathé</a:t>
            </a:r>
            <a:r>
              <a:rPr lang="en-US" altLang="en-US" i="1" kern="0" dirty="0">
                <a:solidFill>
                  <a:schemeClr val="bg2">
                    <a:lumMod val="25000"/>
                  </a:schemeClr>
                </a:solidFill>
              </a:rPr>
              <a:t>, Director of Informatics</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i="1" u="none" strike="noStrike" kern="0" cap="none" spc="0" normalizeH="0" baseline="0" noProof="0" dirty="0">
                <a:ln>
                  <a:noFill/>
                </a:ln>
                <a:solidFill>
                  <a:schemeClr val="bg2">
                    <a:lumMod val="25000"/>
                  </a:schemeClr>
                </a:solidFill>
                <a:effectLst/>
                <a:uLnTx/>
                <a:uFillTx/>
              </a:rPr>
              <a:t>Division</a:t>
            </a:r>
            <a:r>
              <a:rPr kumimoji="0" lang="en-US" altLang="en-US" sz="2400" i="1" u="none" strike="noStrike" kern="0" cap="none" spc="0" normalizeH="0" noProof="0" dirty="0">
                <a:ln>
                  <a:noFill/>
                </a:ln>
                <a:solidFill>
                  <a:schemeClr val="bg2">
                    <a:lumMod val="25000"/>
                  </a:schemeClr>
                </a:solidFill>
                <a:effectLst/>
                <a:uLnTx/>
                <a:uFillTx/>
              </a:rPr>
              <a:t> of Preclinical Innovation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i="1" u="none" strike="noStrike" kern="0" cap="none" spc="0" normalizeH="0" noProof="0" dirty="0">
                <a:ln>
                  <a:noFill/>
                </a:ln>
                <a:solidFill>
                  <a:schemeClr val="bg2">
                    <a:lumMod val="25000"/>
                  </a:schemeClr>
                </a:solidFill>
                <a:effectLst/>
                <a:uLnTx/>
                <a:uFillTx/>
              </a:rPr>
              <a:t>National Center for Advancing Translational Sciences</a:t>
            </a:r>
          </a:p>
          <a:p>
            <a:pPr marL="0" marR="0" lvl="0" indent="0" defTabSz="914400" eaLnBrk="1" fontAlgn="auto" latinLnBrk="0" hangingPunct="1">
              <a:lnSpc>
                <a:spcPct val="100000"/>
              </a:lnSpc>
              <a:spcBef>
                <a:spcPts val="0"/>
              </a:spcBef>
              <a:spcAft>
                <a:spcPts val="0"/>
              </a:spcAft>
              <a:buClrTx/>
              <a:buSzTx/>
              <a:buFontTx/>
              <a:buNone/>
              <a:tabLst/>
              <a:defRPr/>
            </a:pPr>
            <a:r>
              <a:rPr lang="en-US" altLang="en-US" i="1" kern="0" baseline="0" dirty="0">
                <a:solidFill>
                  <a:schemeClr val="bg2">
                    <a:lumMod val="25000"/>
                  </a:schemeClr>
                </a:solidFill>
              </a:rPr>
              <a:t>National Institutes of Health, USA</a:t>
            </a:r>
            <a:endParaRPr kumimoji="0" lang="en-US" altLang="en-US" sz="2400" i="1" u="none" strike="noStrike" kern="0" cap="none" spc="0" normalizeH="0" baseline="0" noProof="0" dirty="0">
              <a:ln>
                <a:noFill/>
              </a:ln>
              <a:solidFill>
                <a:schemeClr val="bg2">
                  <a:lumMod val="25000"/>
                </a:schemeClr>
              </a:solidFill>
              <a:effectLst/>
              <a:uLnTx/>
              <a:uFillTx/>
            </a:endParaRPr>
          </a:p>
        </p:txBody>
      </p:sp>
      <p:sp>
        <p:nvSpPr>
          <p:cNvPr id="3" name="TextBox 2">
            <a:extLst>
              <a:ext uri="{FF2B5EF4-FFF2-40B4-BE49-F238E27FC236}">
                <a16:creationId xmlns:a16="http://schemas.microsoft.com/office/drawing/2014/main" id="{223F9273-9C20-4045-87A0-2EA007224A98}"/>
              </a:ext>
            </a:extLst>
          </p:cNvPr>
          <p:cNvSpPr txBox="1"/>
          <p:nvPr/>
        </p:nvSpPr>
        <p:spPr>
          <a:xfrm>
            <a:off x="2764221" y="6180082"/>
            <a:ext cx="4448654" cy="369332"/>
          </a:xfrm>
          <a:prstGeom prst="rect">
            <a:avLst/>
          </a:prstGeom>
          <a:noFill/>
        </p:spPr>
        <p:txBody>
          <a:bodyPr wrap="none" rtlCol="0">
            <a:spAutoFit/>
          </a:bodyPr>
          <a:lstStyle/>
          <a:p>
            <a:r>
              <a:rPr lang="en-US" dirty="0">
                <a:latin typeface="Century Gothic" panose="020B0502020202020204" pitchFamily="34" charset="0"/>
              </a:rPr>
              <a:t>Metabolomic Epidemiology Workshop</a:t>
            </a:r>
          </a:p>
        </p:txBody>
      </p:sp>
    </p:spTree>
    <p:extLst>
      <p:ext uri="{BB962C8B-B14F-4D97-AF65-F5344CB8AC3E}">
        <p14:creationId xmlns:p14="http://schemas.microsoft.com/office/powerpoint/2010/main" val="32219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Standardized Output - Results with Warnings</a:t>
            </a:r>
            <a:endParaRPr lang="en-US" sz="3500" b="1" dirty="0">
              <a:latin typeface="Century Gothic" panose="020B0502020202020204" pitchFamily="34" charset="0"/>
              <a:ea typeface="Arial" charset="0"/>
              <a:cs typeface="Arial" charset="0"/>
            </a:endParaRPr>
          </a:p>
        </p:txBody>
      </p:sp>
      <p:sp>
        <p:nvSpPr>
          <p:cNvPr id="3" name="Rectangle 4">
            <a:extLst>
              <a:ext uri="{FF2B5EF4-FFF2-40B4-BE49-F238E27FC236}">
                <a16:creationId xmlns:a16="http://schemas.microsoft.com/office/drawing/2014/main" id="{E95AE093-D84A-3246-BAAC-685F863F81BA}"/>
              </a:ext>
            </a:extLst>
          </p:cNvPr>
          <p:cNvSpPr>
            <a:spLocks noChangeArrowheads="1"/>
          </p:cNvSpPr>
          <p:nvPr/>
        </p:nvSpPr>
        <p:spPr bwMode="auto">
          <a:xfrm>
            <a:off x="384827" y="1014790"/>
            <a:ext cx="6355942" cy="509370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Dear COMETS user,</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We've finished running your file: </a:t>
            </a:r>
            <a:r>
              <a:rPr kumimoji="0" lang="en-US" altLang="en-US" sz="13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cometsInput</a:t>
            </a: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(63)</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The results of your batch data run are available through the following link. Any additional information (warnings, errors, etc.) are included below.</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lang="en-US" altLang="en-US" sz="1300" dirty="0">
                <a:solidFill>
                  <a:srgbClr val="1155CC"/>
                </a:solidFill>
                <a:latin typeface="Arial" panose="020B0604020202020204" pitchFamily="34" charset="0"/>
                <a:cs typeface="Arial" panose="020B0604020202020204" pitchFamily="34" charset="0"/>
              </a:rPr>
              <a:t>https://cbiit-tools-results-dev.s3.amazonaws.com/comets/results/Result_cometsInput%20%28....</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The search results will be available for the next 7 days.</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The following models were run and took a total processing time of 239.3 s.</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Integrity Check</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Age.1 Gender adjusted - Complete ( Processing time: 31.37 sec )</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Warnings:</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 One of your models specifies female as an adjustment value but that variable only has one possible value. Model will run without female as an adjustment</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Age.2 Multivariable adjusted - Complete ( Processing time: 5.956 sec )</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Warnings:</a:t>
            </a:r>
            <a:b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sz="13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 One of your models specifies female as an adjustment value but that variable only has one possible value. Model will run without female as an adjustment value but that variable only has one possible value. Model will run without fasted as an adjustment…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F286EEF-A700-8444-819F-106FA92AB48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31274" y="1764436"/>
            <a:ext cx="4322172" cy="4344056"/>
          </a:xfrm>
          <a:prstGeom prst="rect">
            <a:avLst/>
          </a:prstGeom>
          <a:ln w="6350">
            <a:solidFill>
              <a:srgbClr val="000000"/>
            </a:solidFill>
          </a:ln>
        </p:spPr>
      </p:pic>
    </p:spTree>
    <p:extLst>
      <p:ext uri="{BB962C8B-B14F-4D97-AF65-F5344CB8AC3E}">
        <p14:creationId xmlns:p14="http://schemas.microsoft.com/office/powerpoint/2010/main" val="107677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COMETS Analytics Access – Web Interface</a:t>
            </a:r>
            <a:endParaRPr lang="en-US" sz="3500" b="1" dirty="0">
              <a:latin typeface="Century Gothic" panose="020B0502020202020204" pitchFamily="34" charset="0"/>
              <a:ea typeface="Arial" charset="0"/>
              <a:cs typeface="Arial" charset="0"/>
            </a:endParaRPr>
          </a:p>
        </p:txBody>
      </p:sp>
      <p:pic>
        <p:nvPicPr>
          <p:cNvPr id="3" name="Picture 2">
            <a:extLst>
              <a:ext uri="{FF2B5EF4-FFF2-40B4-BE49-F238E27FC236}">
                <a16:creationId xmlns:a16="http://schemas.microsoft.com/office/drawing/2014/main" id="{D73C4D56-2350-DE4C-B44F-9D296043F851}"/>
              </a:ext>
            </a:extLst>
          </p:cNvPr>
          <p:cNvPicPr>
            <a:picLocks noChangeAspect="1"/>
          </p:cNvPicPr>
          <p:nvPr/>
        </p:nvPicPr>
        <p:blipFill>
          <a:blip r:embed="rId3"/>
          <a:stretch>
            <a:fillRect/>
          </a:stretch>
        </p:blipFill>
        <p:spPr>
          <a:xfrm>
            <a:off x="384827" y="1197628"/>
            <a:ext cx="8743647" cy="4182378"/>
          </a:xfrm>
          <a:prstGeom prst="rect">
            <a:avLst/>
          </a:prstGeom>
        </p:spPr>
      </p:pic>
      <p:sp>
        <p:nvSpPr>
          <p:cNvPr id="19" name="Google Shape;105;p3">
            <a:extLst>
              <a:ext uri="{FF2B5EF4-FFF2-40B4-BE49-F238E27FC236}">
                <a16:creationId xmlns:a16="http://schemas.microsoft.com/office/drawing/2014/main" id="{336FE0EA-E515-ED49-9A57-5B8696EA4ECD}"/>
              </a:ext>
            </a:extLst>
          </p:cNvPr>
          <p:cNvSpPr txBox="1"/>
          <p:nvPr/>
        </p:nvSpPr>
        <p:spPr>
          <a:xfrm>
            <a:off x="9480001" y="2674941"/>
            <a:ext cx="2495645" cy="2705065"/>
          </a:xfrm>
          <a:prstGeom prst="rect">
            <a:avLst/>
          </a:prstGeom>
          <a:noFill/>
          <a:ln>
            <a:noFill/>
          </a:ln>
        </p:spPr>
        <p:txBody>
          <a:bodyPr spcFirstLastPara="1" wrap="square" lIns="91425" tIns="91425" rIns="91425" bIns="45700" anchor="t" anchorCtr="0">
            <a:noAutofit/>
          </a:bodyPr>
          <a:lstStyle/>
          <a:p>
            <a:pPr>
              <a:spcBef>
                <a:spcPct val="0"/>
              </a:spcBef>
              <a:buFont typeface="Wingdings" pitchFamily="2" charset="2"/>
              <a:buChar char="²"/>
            </a:pPr>
            <a:r>
              <a:rPr lang="en-US" altLang="en-US" dirty="0">
                <a:latin typeface="Century Gothic" panose="020B0502020202020204" pitchFamily="34" charset="0"/>
              </a:rPr>
              <a:t> User-friendly, requires no coding</a:t>
            </a:r>
          </a:p>
          <a:p>
            <a:pPr>
              <a:spcBef>
                <a:spcPct val="0"/>
              </a:spcBef>
            </a:pPr>
            <a:endParaRPr lang="en-US" altLang="en-US" dirty="0">
              <a:latin typeface="Century Gothic" panose="020B0502020202020204" pitchFamily="34" charset="0"/>
            </a:endParaRPr>
          </a:p>
          <a:p>
            <a:pPr>
              <a:spcBef>
                <a:spcPct val="0"/>
              </a:spcBef>
              <a:buFont typeface="Wingdings" pitchFamily="2" charset="2"/>
              <a:buChar char="²"/>
            </a:pPr>
            <a:r>
              <a:rPr lang="en-US" dirty="0">
                <a:latin typeface="Century Gothic" panose="020B0502020202020204" pitchFamily="34" charset="0"/>
                <a:ea typeface="Times New Roman"/>
                <a:cs typeface="Times New Roman"/>
                <a:sym typeface="Times New Roman"/>
              </a:rPr>
              <a:t> Operates on secure cloud-based servers that delete data after analyses</a:t>
            </a:r>
            <a:endParaRPr dirty="0">
              <a:highlight>
                <a:srgbClr val="FFFFFF"/>
              </a:highlight>
              <a:latin typeface="Century Gothic" panose="020B0502020202020204" pitchFamily="34" charset="0"/>
              <a:ea typeface="Times New Roman"/>
              <a:cs typeface="Times New Roman"/>
              <a:sym typeface="Times New Roman"/>
            </a:endParaRPr>
          </a:p>
        </p:txBody>
      </p:sp>
      <p:sp>
        <p:nvSpPr>
          <p:cNvPr id="5" name="TextBox 4">
            <a:extLst>
              <a:ext uri="{FF2B5EF4-FFF2-40B4-BE49-F238E27FC236}">
                <a16:creationId xmlns:a16="http://schemas.microsoft.com/office/drawing/2014/main" id="{898ED8F6-C861-AE45-BD45-94C8EA491E0D}"/>
              </a:ext>
            </a:extLst>
          </p:cNvPr>
          <p:cNvSpPr txBox="1"/>
          <p:nvPr/>
        </p:nvSpPr>
        <p:spPr>
          <a:xfrm>
            <a:off x="2409825" y="5505450"/>
            <a:ext cx="4408579" cy="584775"/>
          </a:xfrm>
          <a:prstGeom prst="rect">
            <a:avLst/>
          </a:prstGeom>
          <a:noFill/>
        </p:spPr>
        <p:txBody>
          <a:bodyPr wrap="none" rtlCol="0">
            <a:spAutoFit/>
          </a:bodyPr>
          <a:lstStyle/>
          <a:p>
            <a:r>
              <a:rPr lang="en-US" sz="3200" b="1" dirty="0">
                <a:solidFill>
                  <a:schemeClr val="bg2">
                    <a:lumMod val="50000"/>
                  </a:schemeClr>
                </a:solidFill>
                <a:latin typeface="Century Gothic" panose="020B0502020202020204" pitchFamily="34" charset="0"/>
              </a:rPr>
              <a:t>comets-</a:t>
            </a:r>
            <a:r>
              <a:rPr lang="en-US" sz="3200" b="1" dirty="0" err="1">
                <a:solidFill>
                  <a:schemeClr val="bg2">
                    <a:lumMod val="50000"/>
                  </a:schemeClr>
                </a:solidFill>
                <a:latin typeface="Century Gothic" panose="020B0502020202020204" pitchFamily="34" charset="0"/>
              </a:rPr>
              <a:t>analytics.org</a:t>
            </a:r>
            <a:endParaRPr lang="en-US" sz="3200" b="1" dirty="0">
              <a:solidFill>
                <a:schemeClr val="bg2">
                  <a:lumMod val="50000"/>
                </a:schemeClr>
              </a:solidFill>
              <a:latin typeface="Century Gothic" panose="020B0502020202020204" pitchFamily="34" charset="0"/>
            </a:endParaRPr>
          </a:p>
        </p:txBody>
      </p:sp>
    </p:spTree>
    <p:extLst>
      <p:ext uri="{BB962C8B-B14F-4D97-AF65-F5344CB8AC3E}">
        <p14:creationId xmlns:p14="http://schemas.microsoft.com/office/powerpoint/2010/main" val="867107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COMETS Analytics Access – R package</a:t>
            </a:r>
            <a:endParaRPr lang="en-US" sz="3500" b="1" dirty="0">
              <a:latin typeface="Century Gothic" panose="020B0502020202020204" pitchFamily="34" charset="0"/>
              <a:ea typeface="Arial" charset="0"/>
              <a:cs typeface="Arial" charset="0"/>
            </a:endParaRPr>
          </a:p>
        </p:txBody>
      </p:sp>
      <p:sp>
        <p:nvSpPr>
          <p:cNvPr id="14" name="Google Shape;105;p3">
            <a:extLst>
              <a:ext uri="{FF2B5EF4-FFF2-40B4-BE49-F238E27FC236}">
                <a16:creationId xmlns:a16="http://schemas.microsoft.com/office/drawing/2014/main" id="{899CF908-9C31-5F47-B8F4-3DA90D0F81FC}"/>
              </a:ext>
            </a:extLst>
          </p:cNvPr>
          <p:cNvSpPr txBox="1"/>
          <p:nvPr/>
        </p:nvSpPr>
        <p:spPr>
          <a:xfrm>
            <a:off x="7000875" y="1490727"/>
            <a:ext cx="3762375" cy="3712443"/>
          </a:xfrm>
          <a:prstGeom prst="rect">
            <a:avLst/>
          </a:prstGeom>
          <a:noFill/>
          <a:ln>
            <a:noFill/>
          </a:ln>
        </p:spPr>
        <p:txBody>
          <a:bodyPr spcFirstLastPara="1" wrap="square" lIns="91425" tIns="91425" rIns="91425" bIns="45700" anchor="t" anchorCtr="0">
            <a:noAutofit/>
          </a:bodyPr>
          <a:lstStyle/>
          <a:p>
            <a:pPr>
              <a:spcBef>
                <a:spcPct val="0"/>
              </a:spcBef>
            </a:pPr>
            <a:endParaRPr lang="en-US" altLang="en-US" dirty="0">
              <a:latin typeface="Century Gothic" panose="020B0502020202020204" pitchFamily="34" charset="0"/>
            </a:endParaRPr>
          </a:p>
          <a:p>
            <a:pPr>
              <a:spcBef>
                <a:spcPct val="0"/>
              </a:spcBef>
              <a:buFont typeface="Wingdings" pitchFamily="2" charset="2"/>
              <a:buChar char="²"/>
            </a:pPr>
            <a:r>
              <a:rPr lang="en-US" dirty="0">
                <a:latin typeface="Century Gothic" panose="020B0502020202020204" pitchFamily="34" charset="0"/>
                <a:ea typeface="Times New Roman"/>
                <a:cs typeface="Times New Roman"/>
                <a:sym typeface="Times New Roman"/>
              </a:rPr>
              <a:t> Requires minimal knowledge of R/</a:t>
            </a:r>
            <a:r>
              <a:rPr lang="en-US" dirty="0" err="1">
                <a:latin typeface="Century Gothic" panose="020B0502020202020204" pitchFamily="34" charset="0"/>
                <a:ea typeface="Times New Roman"/>
                <a:cs typeface="Times New Roman"/>
                <a:sym typeface="Times New Roman"/>
              </a:rPr>
              <a:t>Rstudio</a:t>
            </a:r>
            <a:r>
              <a:rPr lang="en-US" dirty="0">
                <a:latin typeface="Century Gothic" panose="020B0502020202020204" pitchFamily="34" charset="0"/>
                <a:ea typeface="Times New Roman"/>
                <a:cs typeface="Times New Roman"/>
                <a:sym typeface="Times New Roman"/>
              </a:rPr>
              <a:t> to run.</a:t>
            </a:r>
          </a:p>
          <a:p>
            <a:pPr>
              <a:spcBef>
                <a:spcPct val="0"/>
              </a:spcBef>
            </a:pPr>
            <a:endParaRPr lang="en-US" dirty="0">
              <a:latin typeface="Century Gothic" panose="020B0502020202020204" pitchFamily="34" charset="0"/>
              <a:ea typeface="Times New Roman"/>
              <a:cs typeface="Times New Roman"/>
              <a:sym typeface="Times New Roman"/>
            </a:endParaRPr>
          </a:p>
          <a:p>
            <a:pPr>
              <a:spcBef>
                <a:spcPct val="0"/>
              </a:spcBef>
              <a:buFont typeface="Wingdings" pitchFamily="2" charset="2"/>
              <a:buChar char="²"/>
            </a:pPr>
            <a:r>
              <a:rPr lang="en-US" dirty="0">
                <a:latin typeface="Century Gothic" panose="020B0502020202020204" pitchFamily="34" charset="0"/>
                <a:ea typeface="Times New Roman"/>
                <a:cs typeface="Times New Roman"/>
                <a:sym typeface="Times New Roman"/>
              </a:rPr>
              <a:t>Detailed documentation on how to prepare the input and how to run through an analysis are provided.</a:t>
            </a:r>
          </a:p>
          <a:p>
            <a:pPr>
              <a:spcBef>
                <a:spcPct val="0"/>
              </a:spcBef>
              <a:buFont typeface="Wingdings" pitchFamily="2" charset="2"/>
              <a:buChar char="²"/>
            </a:pPr>
            <a:endParaRPr lang="en-US" dirty="0">
              <a:highlight>
                <a:srgbClr val="FFFFFF"/>
              </a:highlight>
              <a:latin typeface="Century Gothic" panose="020B0502020202020204" pitchFamily="34" charset="0"/>
              <a:ea typeface="Times New Roman"/>
              <a:cs typeface="Times New Roman"/>
              <a:sym typeface="Times New Roman"/>
            </a:endParaRPr>
          </a:p>
          <a:p>
            <a:pPr>
              <a:spcBef>
                <a:spcPct val="0"/>
              </a:spcBef>
              <a:buFont typeface="Wingdings" pitchFamily="2" charset="2"/>
              <a:buChar char="²"/>
            </a:pPr>
            <a:r>
              <a:rPr lang="en-US" dirty="0">
                <a:highlight>
                  <a:srgbClr val="FFFFFF"/>
                </a:highlight>
                <a:latin typeface="Century Gothic" panose="020B0502020202020204" pitchFamily="34" charset="0"/>
                <a:ea typeface="Times New Roman"/>
                <a:cs typeface="Times New Roman"/>
                <a:sym typeface="Times New Roman"/>
              </a:rPr>
              <a:t> </a:t>
            </a:r>
            <a:r>
              <a:rPr lang="en-US" dirty="0">
                <a:latin typeface="Century Gothic" panose="020B0502020202020204" pitchFamily="34" charset="0"/>
                <a:ea typeface="Times New Roman"/>
                <a:cs typeface="Times New Roman"/>
                <a:sym typeface="Times New Roman"/>
              </a:rPr>
              <a:t>By design, using the R package and the user interface will produce the same results!</a:t>
            </a:r>
          </a:p>
          <a:p>
            <a:pPr>
              <a:spcBef>
                <a:spcPct val="0"/>
              </a:spcBef>
              <a:buFont typeface="Wingdings" pitchFamily="2" charset="2"/>
              <a:buChar char="²"/>
            </a:pPr>
            <a:endParaRPr dirty="0">
              <a:highlight>
                <a:srgbClr val="FFFFFF"/>
              </a:highlight>
              <a:latin typeface="Century Gothic" panose="020B0502020202020204" pitchFamily="34" charset="0"/>
              <a:ea typeface="Times New Roman"/>
              <a:cs typeface="Times New Roman"/>
              <a:sym typeface="Times New Roman"/>
            </a:endParaRPr>
          </a:p>
        </p:txBody>
      </p:sp>
      <p:pic>
        <p:nvPicPr>
          <p:cNvPr id="2" name="Picture 1">
            <a:extLst>
              <a:ext uri="{FF2B5EF4-FFF2-40B4-BE49-F238E27FC236}">
                <a16:creationId xmlns:a16="http://schemas.microsoft.com/office/drawing/2014/main" id="{8D28C4E0-3429-C643-8348-A13C9B6C8596}"/>
              </a:ext>
            </a:extLst>
          </p:cNvPr>
          <p:cNvPicPr>
            <a:picLocks noChangeAspect="1"/>
          </p:cNvPicPr>
          <p:nvPr/>
        </p:nvPicPr>
        <p:blipFill>
          <a:blip r:embed="rId3"/>
          <a:stretch>
            <a:fillRect/>
          </a:stretch>
        </p:blipFill>
        <p:spPr>
          <a:xfrm>
            <a:off x="498574" y="1156313"/>
            <a:ext cx="5724525" cy="4381270"/>
          </a:xfrm>
          <a:prstGeom prst="rect">
            <a:avLst/>
          </a:prstGeom>
        </p:spPr>
      </p:pic>
      <p:sp>
        <p:nvSpPr>
          <p:cNvPr id="5" name="TextBox 4">
            <a:extLst>
              <a:ext uri="{FF2B5EF4-FFF2-40B4-BE49-F238E27FC236}">
                <a16:creationId xmlns:a16="http://schemas.microsoft.com/office/drawing/2014/main" id="{45E4DD81-109A-D448-B058-2538AE06974C}"/>
              </a:ext>
            </a:extLst>
          </p:cNvPr>
          <p:cNvSpPr txBox="1"/>
          <p:nvPr/>
        </p:nvSpPr>
        <p:spPr>
          <a:xfrm>
            <a:off x="1457325" y="5537583"/>
            <a:ext cx="8324715" cy="553998"/>
          </a:xfrm>
          <a:prstGeom prst="rect">
            <a:avLst/>
          </a:prstGeom>
          <a:noFill/>
        </p:spPr>
        <p:txBody>
          <a:bodyPr wrap="none" rtlCol="0">
            <a:spAutoFit/>
          </a:bodyPr>
          <a:lstStyle/>
          <a:p>
            <a:r>
              <a:rPr lang="en-US" sz="3000" b="1" dirty="0">
                <a:solidFill>
                  <a:schemeClr val="bg2">
                    <a:lumMod val="50000"/>
                  </a:schemeClr>
                </a:solidFill>
                <a:latin typeface="Century Gothic" panose="020B0502020202020204" pitchFamily="34" charset="0"/>
              </a:rPr>
              <a:t>https://</a:t>
            </a:r>
            <a:r>
              <a:rPr lang="en-US" sz="3000" b="1" dirty="0" err="1">
                <a:solidFill>
                  <a:schemeClr val="bg2">
                    <a:lumMod val="50000"/>
                  </a:schemeClr>
                </a:solidFill>
                <a:latin typeface="Century Gothic" panose="020B0502020202020204" pitchFamily="34" charset="0"/>
              </a:rPr>
              <a:t>github.com</a:t>
            </a:r>
            <a:r>
              <a:rPr lang="en-US" sz="3000" b="1" dirty="0">
                <a:solidFill>
                  <a:schemeClr val="bg2">
                    <a:lumMod val="50000"/>
                  </a:schemeClr>
                </a:solidFill>
                <a:latin typeface="Century Gothic" panose="020B0502020202020204" pitchFamily="34" charset="0"/>
              </a:rPr>
              <a:t>/CBIIT/R-</a:t>
            </a:r>
            <a:r>
              <a:rPr lang="en-US" sz="3000" b="1" dirty="0" err="1">
                <a:solidFill>
                  <a:schemeClr val="bg2">
                    <a:lumMod val="50000"/>
                  </a:schemeClr>
                </a:solidFill>
                <a:latin typeface="Century Gothic" panose="020B0502020202020204" pitchFamily="34" charset="0"/>
              </a:rPr>
              <a:t>cometsAnalytics</a:t>
            </a:r>
            <a:endParaRPr lang="en-US" sz="3000" b="1" dirty="0">
              <a:solidFill>
                <a:schemeClr val="bg2">
                  <a:lumMod val="50000"/>
                </a:schemeClr>
              </a:solidFill>
              <a:latin typeface="Century Gothic" panose="020B0502020202020204" pitchFamily="34" charset="0"/>
            </a:endParaRPr>
          </a:p>
        </p:txBody>
      </p:sp>
    </p:spTree>
    <p:extLst>
      <p:ext uri="{BB962C8B-B14F-4D97-AF65-F5344CB8AC3E}">
        <p14:creationId xmlns:p14="http://schemas.microsoft.com/office/powerpoint/2010/main" val="4262386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COMETS Analytics – documentation</a:t>
            </a:r>
            <a:endParaRPr lang="en-US" sz="3500" b="1" dirty="0">
              <a:latin typeface="Century Gothic" panose="020B0502020202020204" pitchFamily="34" charset="0"/>
              <a:ea typeface="Arial" charset="0"/>
              <a:cs typeface="Arial" charset="0"/>
            </a:endParaRPr>
          </a:p>
        </p:txBody>
      </p:sp>
      <p:pic>
        <p:nvPicPr>
          <p:cNvPr id="2" name="Picture 1">
            <a:extLst>
              <a:ext uri="{FF2B5EF4-FFF2-40B4-BE49-F238E27FC236}">
                <a16:creationId xmlns:a16="http://schemas.microsoft.com/office/drawing/2014/main" id="{0D7E9309-B706-A54D-8CAB-F95F7FF516FF}"/>
              </a:ext>
            </a:extLst>
          </p:cNvPr>
          <p:cNvPicPr>
            <a:picLocks noChangeAspect="1"/>
          </p:cNvPicPr>
          <p:nvPr/>
        </p:nvPicPr>
        <p:blipFill>
          <a:blip r:embed="rId3"/>
          <a:stretch>
            <a:fillRect/>
          </a:stretch>
        </p:blipFill>
        <p:spPr>
          <a:xfrm>
            <a:off x="152400" y="1403350"/>
            <a:ext cx="5943600" cy="4432300"/>
          </a:xfrm>
          <a:prstGeom prst="rect">
            <a:avLst/>
          </a:prstGeom>
        </p:spPr>
      </p:pic>
      <p:sp>
        <p:nvSpPr>
          <p:cNvPr id="3" name="TextBox 2">
            <a:extLst>
              <a:ext uri="{FF2B5EF4-FFF2-40B4-BE49-F238E27FC236}">
                <a16:creationId xmlns:a16="http://schemas.microsoft.com/office/drawing/2014/main" id="{07FB585E-3B15-C643-9C70-BA57F4CB2BEA}"/>
              </a:ext>
            </a:extLst>
          </p:cNvPr>
          <p:cNvSpPr txBox="1"/>
          <p:nvPr/>
        </p:nvSpPr>
        <p:spPr>
          <a:xfrm>
            <a:off x="413402" y="1022350"/>
            <a:ext cx="2309287" cy="369332"/>
          </a:xfrm>
          <a:prstGeom prst="rect">
            <a:avLst/>
          </a:prstGeom>
          <a:noFill/>
        </p:spPr>
        <p:txBody>
          <a:bodyPr wrap="none" rtlCol="0">
            <a:spAutoFit/>
          </a:bodyPr>
          <a:lstStyle/>
          <a:p>
            <a:r>
              <a:rPr lang="en-US" b="1" i="1" dirty="0">
                <a:solidFill>
                  <a:schemeClr val="bg2">
                    <a:lumMod val="50000"/>
                  </a:schemeClr>
                </a:solidFill>
              </a:rPr>
              <a:t>R package Vignette</a:t>
            </a:r>
          </a:p>
        </p:txBody>
      </p:sp>
      <p:pic>
        <p:nvPicPr>
          <p:cNvPr id="6" name="Picture 5">
            <a:extLst>
              <a:ext uri="{FF2B5EF4-FFF2-40B4-BE49-F238E27FC236}">
                <a16:creationId xmlns:a16="http://schemas.microsoft.com/office/drawing/2014/main" id="{DD74D4D0-0ACD-E848-A54B-746C27D0C899}"/>
              </a:ext>
            </a:extLst>
          </p:cNvPr>
          <p:cNvPicPr>
            <a:picLocks noChangeAspect="1"/>
          </p:cNvPicPr>
          <p:nvPr/>
        </p:nvPicPr>
        <p:blipFill>
          <a:blip r:embed="rId4"/>
          <a:stretch>
            <a:fillRect/>
          </a:stretch>
        </p:blipFill>
        <p:spPr>
          <a:xfrm>
            <a:off x="6784975" y="1403350"/>
            <a:ext cx="5118100" cy="4470400"/>
          </a:xfrm>
          <a:prstGeom prst="rect">
            <a:avLst/>
          </a:prstGeom>
        </p:spPr>
      </p:pic>
      <p:sp>
        <p:nvSpPr>
          <p:cNvPr id="19" name="TextBox 18">
            <a:extLst>
              <a:ext uri="{FF2B5EF4-FFF2-40B4-BE49-F238E27FC236}">
                <a16:creationId xmlns:a16="http://schemas.microsoft.com/office/drawing/2014/main" id="{B1B35639-71DB-B94D-876E-8AB52639FCE0}"/>
              </a:ext>
            </a:extLst>
          </p:cNvPr>
          <p:cNvSpPr txBox="1"/>
          <p:nvPr/>
        </p:nvSpPr>
        <p:spPr>
          <a:xfrm>
            <a:off x="6889750" y="1022350"/>
            <a:ext cx="1026884" cy="369332"/>
          </a:xfrm>
          <a:prstGeom prst="rect">
            <a:avLst/>
          </a:prstGeom>
          <a:noFill/>
        </p:spPr>
        <p:txBody>
          <a:bodyPr wrap="none" rtlCol="0">
            <a:spAutoFit/>
          </a:bodyPr>
          <a:lstStyle/>
          <a:p>
            <a:r>
              <a:rPr lang="en-US" b="1" i="1" dirty="0">
                <a:solidFill>
                  <a:schemeClr val="bg2">
                    <a:lumMod val="50000"/>
                  </a:schemeClr>
                </a:solidFill>
              </a:rPr>
              <a:t>Tutorial</a:t>
            </a:r>
          </a:p>
        </p:txBody>
      </p:sp>
    </p:spTree>
    <p:extLst>
      <p:ext uri="{BB962C8B-B14F-4D97-AF65-F5344CB8AC3E}">
        <p14:creationId xmlns:p14="http://schemas.microsoft.com/office/powerpoint/2010/main" val="322201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sz="3600" b="1" dirty="0">
                <a:latin typeface="Century Gothic" panose="020B0502020202020204" pitchFamily="34" charset="0"/>
                <a:ea typeface="Arial" charset="0"/>
                <a:cs typeface="Arial" charset="0"/>
              </a:rPr>
              <a:t>Test Application in 45 cohorts</a:t>
            </a:r>
            <a:endParaRPr lang="en-US" sz="3500" b="1" dirty="0">
              <a:latin typeface="Century Gothic" panose="020B0502020202020204" pitchFamily="34" charset="0"/>
              <a:ea typeface="Arial" charset="0"/>
              <a:cs typeface="Arial" charset="0"/>
            </a:endParaRPr>
          </a:p>
        </p:txBody>
      </p:sp>
      <p:sp>
        <p:nvSpPr>
          <p:cNvPr id="2" name="Rectangle 1">
            <a:extLst>
              <a:ext uri="{FF2B5EF4-FFF2-40B4-BE49-F238E27FC236}">
                <a16:creationId xmlns:a16="http://schemas.microsoft.com/office/drawing/2014/main" id="{08DA3802-FC1A-0A42-B07F-2E3C33AD0FEF}"/>
              </a:ext>
            </a:extLst>
          </p:cNvPr>
          <p:cNvSpPr/>
          <p:nvPr/>
        </p:nvSpPr>
        <p:spPr>
          <a:xfrm>
            <a:off x="384826" y="1254596"/>
            <a:ext cx="11676544" cy="4493538"/>
          </a:xfrm>
          <a:prstGeom prst="rect">
            <a:avLst/>
          </a:prstGeom>
        </p:spPr>
        <p:txBody>
          <a:bodyPr wrap="square">
            <a:spAutoFit/>
          </a:bodyPr>
          <a:lstStyle/>
          <a:p>
            <a:pPr>
              <a:lnSpc>
                <a:spcPct val="150000"/>
              </a:lnSpc>
            </a:pPr>
            <a:r>
              <a:rPr lang="en-US" sz="2500" b="1" i="1" dirty="0">
                <a:latin typeface="Century Gothic" panose="020B0502020202020204" pitchFamily="34" charset="0"/>
              </a:rPr>
              <a:t>Test Data</a:t>
            </a:r>
          </a:p>
          <a:p>
            <a:pPr marL="457200" indent="-457200">
              <a:buFont typeface="Arial" panose="020B0604020202020204" pitchFamily="34" charset="0"/>
              <a:buChar char="•"/>
            </a:pPr>
            <a:r>
              <a:rPr lang="en-US" sz="2500" dirty="0">
                <a:latin typeface="Century Gothic" panose="020B0502020202020204" pitchFamily="34" charset="0"/>
              </a:rPr>
              <a:t>Two large scale analyses comprising 45 cohorts</a:t>
            </a:r>
          </a:p>
          <a:p>
            <a:pPr marL="457200" indent="-457200">
              <a:buFont typeface="Arial" panose="020B0604020202020204" pitchFamily="34" charset="0"/>
              <a:buChar char="•"/>
            </a:pPr>
            <a:r>
              <a:rPr lang="en-US" sz="2500" dirty="0">
                <a:latin typeface="Century Gothic" panose="020B0502020202020204" pitchFamily="34" charset="0"/>
              </a:rPr>
              <a:t>Total of 68 datasets with &gt; 4,500 metabolites measured in &gt; 130,000 individuals across 15 different metabolomics platforms</a:t>
            </a:r>
          </a:p>
          <a:p>
            <a:endParaRPr lang="en-US" sz="2500" dirty="0">
              <a:latin typeface="Century Gothic" panose="020B0502020202020204" pitchFamily="34" charset="0"/>
            </a:endParaRPr>
          </a:p>
          <a:p>
            <a:pPr>
              <a:lnSpc>
                <a:spcPct val="150000"/>
              </a:lnSpc>
            </a:pPr>
            <a:r>
              <a:rPr lang="en-US" sz="2500" b="1" i="1" dirty="0">
                <a:latin typeface="Century Gothic" panose="020B0502020202020204" pitchFamily="34" charset="0"/>
              </a:rPr>
              <a:t>Testing Criteria</a:t>
            </a:r>
          </a:p>
          <a:p>
            <a:pPr marL="457200" indent="-457200">
              <a:buFont typeface="+mj-lt"/>
              <a:buAutoNum type="arabicPeriod"/>
            </a:pPr>
            <a:r>
              <a:rPr lang="en-US" sz="2500" dirty="0">
                <a:latin typeface="Century Gothic" panose="020B0502020202020204" pitchFamily="34" charset="0"/>
              </a:rPr>
              <a:t>Ability of analysts to prepare data inputs on their own?</a:t>
            </a:r>
          </a:p>
          <a:p>
            <a:pPr lvl="1"/>
            <a:r>
              <a:rPr lang="en-US" sz="2500" dirty="0">
                <a:latin typeface="Century Gothic" panose="020B0502020202020204" pitchFamily="34" charset="0"/>
                <a:sym typeface="Wingdings" pitchFamily="2" charset="2"/>
              </a:rPr>
              <a:t> </a:t>
            </a:r>
            <a:r>
              <a:rPr lang="en-US" sz="2500" dirty="0">
                <a:latin typeface="Century Gothic" panose="020B0502020202020204" pitchFamily="34" charset="0"/>
              </a:rPr>
              <a:t>Minor issues encountered, resolved with consult of trained staff</a:t>
            </a:r>
          </a:p>
          <a:p>
            <a:pPr marL="457200" indent="-457200">
              <a:buFont typeface="+mj-lt"/>
              <a:buAutoNum type="arabicPeriod"/>
            </a:pPr>
            <a:r>
              <a:rPr lang="en-US" sz="2500" dirty="0">
                <a:latin typeface="Century Gothic" panose="020B0502020202020204" pitchFamily="34" charset="0"/>
              </a:rPr>
              <a:t>Correct processing of input files (including models)?</a:t>
            </a:r>
          </a:p>
          <a:p>
            <a:pPr lvl="1"/>
            <a:r>
              <a:rPr lang="en-US" sz="2500" dirty="0">
                <a:latin typeface="Century Gothic" panose="020B0502020202020204" pitchFamily="34" charset="0"/>
                <a:sym typeface="Wingdings" pitchFamily="2" charset="2"/>
              </a:rPr>
              <a:t> </a:t>
            </a:r>
            <a:r>
              <a:rPr lang="en-US" sz="2500" dirty="0">
                <a:latin typeface="Century Gothic" panose="020B0502020202020204" pitchFamily="34" charset="0"/>
              </a:rPr>
              <a:t>All pre-specified models passed on the first try</a:t>
            </a:r>
          </a:p>
        </p:txBody>
      </p:sp>
    </p:spTree>
    <p:extLst>
      <p:ext uri="{BB962C8B-B14F-4D97-AF65-F5344CB8AC3E}">
        <p14:creationId xmlns:p14="http://schemas.microsoft.com/office/powerpoint/2010/main" val="3566850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104203"/>
            <a:ext cx="11676544" cy="1131889"/>
          </a:xfrm>
        </p:spPr>
        <p:txBody>
          <a:bodyPr anchor="b">
            <a:normAutofit/>
          </a:bodyPr>
          <a:lstStyle/>
          <a:p>
            <a:r>
              <a:rPr lang="en-US" altLang="en-US" sz="3600" dirty="0">
                <a:latin typeface="Century Gothic" panose="020B0502020202020204" pitchFamily="34" charset="0"/>
              </a:rPr>
              <a:t>Upcoming Release Features</a:t>
            </a:r>
            <a:br>
              <a:rPr lang="en-US" altLang="en-US" sz="3600" dirty="0">
                <a:latin typeface="Century Gothic" panose="020B0502020202020204" pitchFamily="34" charset="0"/>
              </a:rPr>
            </a:br>
            <a:endParaRPr lang="en-US" sz="3500" b="1" dirty="0">
              <a:latin typeface="Century Gothic" panose="020B0502020202020204" pitchFamily="34" charset="0"/>
              <a:ea typeface="Arial" charset="0"/>
              <a:cs typeface="Arial" charset="0"/>
            </a:endParaRPr>
          </a:p>
        </p:txBody>
      </p:sp>
      <p:sp>
        <p:nvSpPr>
          <p:cNvPr id="3" name="TextBox 2">
            <a:extLst>
              <a:ext uri="{FF2B5EF4-FFF2-40B4-BE49-F238E27FC236}">
                <a16:creationId xmlns:a16="http://schemas.microsoft.com/office/drawing/2014/main" id="{5F1421CC-6A3A-CA4B-B275-3BFBB7AFA4F9}"/>
              </a:ext>
            </a:extLst>
          </p:cNvPr>
          <p:cNvSpPr txBox="1"/>
          <p:nvPr/>
        </p:nvSpPr>
        <p:spPr>
          <a:xfrm>
            <a:off x="384827" y="1466850"/>
            <a:ext cx="11502373" cy="4401205"/>
          </a:xfrm>
          <a:prstGeom prst="rect">
            <a:avLst/>
          </a:prstGeom>
          <a:noFill/>
        </p:spPr>
        <p:txBody>
          <a:bodyPr wrap="square" rtlCol="0">
            <a:spAutoFit/>
          </a:bodyPr>
          <a:lstStyle/>
          <a:p>
            <a:r>
              <a:rPr lang="en-US" sz="2000" dirty="0">
                <a:latin typeface="Century Gothic" panose="020B0502020202020204" pitchFamily="34" charset="0"/>
              </a:rPr>
              <a:t>Generalized process for running models:</a:t>
            </a:r>
          </a:p>
          <a:p>
            <a:pPr marL="800100" lvl="1" indent="-342900">
              <a:buAutoNum type="arabicPeriod"/>
            </a:pPr>
            <a:r>
              <a:rPr lang="en-US" sz="2000" dirty="0">
                <a:latin typeface="Century Gothic" panose="020B0502020202020204" pitchFamily="34" charset="0"/>
              </a:rPr>
              <a:t>Load Data - </a:t>
            </a:r>
            <a:r>
              <a:rPr lang="en-US" sz="2000" dirty="0" err="1">
                <a:latin typeface="Century Gothic" panose="020B0502020202020204" pitchFamily="34" charset="0"/>
              </a:rPr>
              <a:t>readCOMETSinput</a:t>
            </a:r>
            <a:r>
              <a:rPr lang="en-US" sz="2000" dirty="0">
                <a:latin typeface="Century Gothic" panose="020B0502020202020204" pitchFamily="34" charset="0"/>
              </a:rPr>
              <a:t>()</a:t>
            </a:r>
          </a:p>
          <a:p>
            <a:pPr marL="800100" lvl="1" indent="-342900">
              <a:buAutoNum type="arabicPeriod"/>
            </a:pPr>
            <a:r>
              <a:rPr lang="en-US" sz="2000" dirty="0">
                <a:latin typeface="Century Gothic" panose="020B0502020202020204" pitchFamily="34" charset="0"/>
              </a:rPr>
              <a:t>Define model – </a:t>
            </a:r>
            <a:r>
              <a:rPr lang="en-US" sz="2000" dirty="0" err="1">
                <a:latin typeface="Century Gothic" panose="020B0502020202020204" pitchFamily="34" charset="0"/>
              </a:rPr>
              <a:t>getModelData</a:t>
            </a:r>
            <a:r>
              <a:rPr lang="en-US" sz="2000" dirty="0">
                <a:latin typeface="Century Gothic" panose="020B0502020202020204" pitchFamily="34" charset="0"/>
              </a:rPr>
              <a:t>()</a:t>
            </a:r>
          </a:p>
          <a:p>
            <a:pPr marL="800100" lvl="1" indent="-342900">
              <a:buFont typeface="+mj-lt"/>
              <a:buAutoNum type="arabicPeriod"/>
            </a:pPr>
            <a:r>
              <a:rPr lang="en-US" sz="2000" dirty="0">
                <a:latin typeface="Century Gothic" panose="020B0502020202020204" pitchFamily="34" charset="0"/>
              </a:rPr>
              <a:t>Run model – </a:t>
            </a:r>
            <a:r>
              <a:rPr lang="en-US" sz="2000" dirty="0" err="1">
                <a:latin typeface="Century Gothic" panose="020B0502020202020204" pitchFamily="34" charset="0"/>
              </a:rPr>
              <a:t>runMOdel</a:t>
            </a:r>
            <a:r>
              <a:rPr lang="en-US" sz="2000" dirty="0">
                <a:latin typeface="Century Gothic" panose="020B0502020202020204" pitchFamily="34" charset="0"/>
              </a:rPr>
              <a:t>()</a:t>
            </a:r>
          </a:p>
          <a:p>
            <a:endParaRPr lang="en-US" sz="2000" dirty="0">
              <a:latin typeface="Century Gothic" panose="020B0502020202020204" pitchFamily="34" charset="0"/>
            </a:endParaRPr>
          </a:p>
          <a:p>
            <a:endParaRPr lang="en-US" sz="2000" dirty="0">
              <a:latin typeface="Century Gothic" panose="020B0502020202020204" pitchFamily="34" charset="0"/>
            </a:endParaRPr>
          </a:p>
          <a:p>
            <a:r>
              <a:rPr lang="en-US" sz="2000" dirty="0">
                <a:latin typeface="Century Gothic" panose="020B0502020202020204" pitchFamily="34" charset="0"/>
                <a:ea typeface="Times New Roman"/>
                <a:cs typeface="Times New Roman"/>
                <a:sym typeface="Times New Roman"/>
              </a:rPr>
              <a:t>Other models to be supported: generalized linear models, logistic regression, and proportional hazards regression.</a:t>
            </a:r>
          </a:p>
          <a:p>
            <a:endParaRPr lang="en-US" sz="2000" dirty="0">
              <a:latin typeface="Century Gothic" panose="020B0502020202020204" pitchFamily="34" charset="0"/>
            </a:endParaRPr>
          </a:p>
          <a:p>
            <a:r>
              <a:rPr lang="en-US" sz="2000" dirty="0">
                <a:highlight>
                  <a:srgbClr val="FFFFFF"/>
                </a:highlight>
                <a:latin typeface="Century Gothic" panose="020B0502020202020204" pitchFamily="34" charset="0"/>
                <a:ea typeface="Times New Roman"/>
                <a:cs typeface="Times New Roman"/>
                <a:sym typeface="Times New Roman"/>
              </a:rPr>
              <a:t>Added flexibility in defining model parameters</a:t>
            </a:r>
          </a:p>
          <a:p>
            <a:pPr marL="800100" lvl="1" indent="-342900">
              <a:buFont typeface="Arial" panose="020B0604020202020204" pitchFamily="34" charset="0"/>
              <a:buChar char="•"/>
            </a:pPr>
            <a:r>
              <a:rPr lang="en-US" sz="2000" dirty="0">
                <a:latin typeface="Century Gothic" panose="020B0502020202020204" pitchFamily="34" charset="0"/>
              </a:rPr>
              <a:t>Default options used by the software or R functions can be overridden by the lead analyst</a:t>
            </a:r>
          </a:p>
          <a:p>
            <a:pPr marL="800100" lvl="1" indent="-342900">
              <a:buFont typeface="Arial" panose="020B0604020202020204" pitchFamily="34" charset="0"/>
              <a:buChar char="•"/>
            </a:pPr>
            <a:r>
              <a:rPr lang="en-US" sz="2000" dirty="0">
                <a:highlight>
                  <a:srgbClr val="FFFFFF"/>
                </a:highlight>
                <a:latin typeface="Century Gothic" panose="020B0502020202020204" pitchFamily="34" charset="0"/>
                <a:ea typeface="Times New Roman"/>
                <a:cs typeface="Times New Roman"/>
                <a:sym typeface="Times New Roman"/>
              </a:rPr>
              <a:t>These options can override one, several, or all models</a:t>
            </a:r>
          </a:p>
          <a:p>
            <a:endParaRPr lang="en-US" sz="2000" dirty="0"/>
          </a:p>
        </p:txBody>
      </p:sp>
    </p:spTree>
    <p:extLst>
      <p:ext uri="{BB962C8B-B14F-4D97-AF65-F5344CB8AC3E}">
        <p14:creationId xmlns:p14="http://schemas.microsoft.com/office/powerpoint/2010/main" val="205870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Considerations for Future Releases</a:t>
            </a:r>
            <a:endParaRPr lang="en-US" sz="3500" b="1" dirty="0">
              <a:latin typeface="Century Gothic" panose="020B0502020202020204" pitchFamily="34" charset="0"/>
              <a:ea typeface="Arial" charset="0"/>
              <a:cs typeface="Arial" charset="0"/>
            </a:endParaRPr>
          </a:p>
        </p:txBody>
      </p:sp>
      <p:sp>
        <p:nvSpPr>
          <p:cNvPr id="6" name="TextBox 5">
            <a:extLst>
              <a:ext uri="{FF2B5EF4-FFF2-40B4-BE49-F238E27FC236}">
                <a16:creationId xmlns:a16="http://schemas.microsoft.com/office/drawing/2014/main" id="{BE73BF2C-6647-5448-97D7-ED518E8C021B}"/>
              </a:ext>
            </a:extLst>
          </p:cNvPr>
          <p:cNvSpPr txBox="1"/>
          <p:nvPr/>
        </p:nvSpPr>
        <p:spPr>
          <a:xfrm>
            <a:off x="384827" y="1480700"/>
            <a:ext cx="11676544" cy="3816429"/>
          </a:xfrm>
          <a:prstGeom prst="rect">
            <a:avLst/>
          </a:prstGeom>
          <a:noFill/>
        </p:spPr>
        <p:txBody>
          <a:bodyPr wrap="square" rtlCol="0">
            <a:spAutoFit/>
          </a:bodyPr>
          <a:lstStyle/>
          <a:p>
            <a:pPr marL="342900" indent="-342900">
              <a:buSzPct val="111000"/>
              <a:buFont typeface="Arial" panose="020B0604020202020204" pitchFamily="34" charset="0"/>
              <a:buChar char="•"/>
            </a:pPr>
            <a:r>
              <a:rPr lang="en-US" sz="2200" dirty="0">
                <a:latin typeface="Century Gothic" panose="020B0502020202020204" pitchFamily="34" charset="0"/>
              </a:rPr>
              <a:t>Use of common data models for defining phenotypes and covariables</a:t>
            </a:r>
          </a:p>
          <a:p>
            <a:pPr marL="342900" indent="-342900">
              <a:buSzPct val="111000"/>
              <a:buFont typeface="Arial" panose="020B0604020202020204" pitchFamily="34" charset="0"/>
              <a:buChar char="•"/>
            </a:pPr>
            <a:endParaRPr lang="en-US" sz="2200" dirty="0">
              <a:latin typeface="Century Gothic" panose="020B0502020202020204" pitchFamily="34" charset="0"/>
            </a:endParaRPr>
          </a:p>
          <a:p>
            <a:pPr marL="342900" indent="-342900">
              <a:buSzPct val="111000"/>
              <a:buFont typeface="Arial" panose="020B0604020202020204" pitchFamily="34" charset="0"/>
              <a:buChar char="•"/>
            </a:pPr>
            <a:r>
              <a:rPr lang="en-US" sz="2200" dirty="0">
                <a:latin typeface="Century Gothic" panose="020B0502020202020204" pitchFamily="34" charset="0"/>
              </a:rPr>
              <a:t>False negatives could be introduced with the naming harmonization (e.g. variables would not be considered for meta-analyses)</a:t>
            </a:r>
          </a:p>
          <a:p>
            <a:pPr marL="800100" lvl="1" indent="-342900">
              <a:buSzPct val="80000"/>
              <a:buFont typeface="Courier New" panose="02070309020205020404" pitchFamily="49" charset="0"/>
              <a:buChar char="o"/>
            </a:pPr>
            <a:r>
              <a:rPr lang="en-US" sz="2200" dirty="0">
                <a:latin typeface="Century Gothic" panose="020B0502020202020204" pitchFamily="34" charset="0"/>
              </a:rPr>
              <a:t>Improving the iterative process (the more data we get, the better!)</a:t>
            </a:r>
          </a:p>
          <a:p>
            <a:pPr marL="800100" lvl="1" indent="-342900">
              <a:buSzPct val="80000"/>
              <a:buFont typeface="Courier New" panose="02070309020205020404" pitchFamily="49" charset="0"/>
              <a:buChar char="o"/>
            </a:pPr>
            <a:r>
              <a:rPr lang="en-US" sz="2200" dirty="0">
                <a:latin typeface="Century Gothic" panose="020B0502020202020204" pitchFamily="34" charset="0"/>
              </a:rPr>
              <a:t>Ensuring that COMETS Analytics uses the latest master harmonization file</a:t>
            </a:r>
          </a:p>
          <a:p>
            <a:pPr marL="342900" indent="-342900">
              <a:buSzPct val="111000"/>
              <a:buFont typeface="Arial" panose="020B0604020202020204" pitchFamily="34" charset="0"/>
              <a:buChar char="•"/>
            </a:pPr>
            <a:endParaRPr lang="en-US" sz="2200" dirty="0">
              <a:latin typeface="Century Gothic" panose="020B0502020202020204" pitchFamily="34" charset="0"/>
            </a:endParaRPr>
          </a:p>
          <a:p>
            <a:pPr marL="342900" indent="-342900">
              <a:buSzPct val="111000"/>
              <a:buFont typeface="Arial" panose="020B0604020202020204" pitchFamily="34" charset="0"/>
              <a:buChar char="•"/>
            </a:pPr>
            <a:r>
              <a:rPr lang="en-US" sz="2200" dirty="0">
                <a:latin typeface="Century Gothic" panose="020B0502020202020204" pitchFamily="34" charset="0"/>
              </a:rPr>
              <a:t>Expanding annotations of metabolites to include comprehensive pathway mapping</a:t>
            </a:r>
          </a:p>
          <a:p>
            <a:pPr marL="342900" indent="-342900">
              <a:buSzPct val="111000"/>
              <a:buFont typeface="Arial" panose="020B0604020202020204" pitchFamily="34" charset="0"/>
              <a:buChar char="•"/>
            </a:pPr>
            <a:endParaRPr lang="en-US" sz="2200" dirty="0">
              <a:latin typeface="Century Gothic" panose="020B0502020202020204" pitchFamily="34" charset="0"/>
            </a:endParaRPr>
          </a:p>
          <a:p>
            <a:pPr marL="342900" indent="-342900">
              <a:buSzPct val="111000"/>
              <a:buFont typeface="Arial" panose="020B0604020202020204" pitchFamily="34" charset="0"/>
              <a:buChar char="•"/>
            </a:pPr>
            <a:r>
              <a:rPr lang="en-US" sz="2200" dirty="0">
                <a:latin typeface="Century Gothic" panose="020B0502020202020204" pitchFamily="34" charset="0"/>
              </a:rPr>
              <a:t>Update and expand functionality based on user feedback</a:t>
            </a:r>
          </a:p>
        </p:txBody>
      </p:sp>
    </p:spTree>
    <p:extLst>
      <p:ext uri="{BB962C8B-B14F-4D97-AF65-F5344CB8AC3E}">
        <p14:creationId xmlns:p14="http://schemas.microsoft.com/office/powerpoint/2010/main" val="3778073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0987544" cy="1131889"/>
          </a:xfrm>
        </p:spPr>
        <p:txBody>
          <a:bodyPr anchor="b">
            <a:normAutofit/>
          </a:bodyPr>
          <a:lstStyle/>
          <a:p>
            <a:r>
              <a:rPr lang="en-US" altLang="en-US" sz="3600" dirty="0">
                <a:latin typeface="Century Gothic" panose="020B0502020202020204" pitchFamily="34" charset="0"/>
              </a:rPr>
              <a:t>Acknowledgements</a:t>
            </a:r>
            <a:endParaRPr lang="en-US" sz="3500" b="1" dirty="0">
              <a:latin typeface="Century Gothic" panose="020B0502020202020204" pitchFamily="34" charset="0"/>
              <a:ea typeface="Arial" charset="0"/>
              <a:cs typeface="Arial" charset="0"/>
            </a:endParaRPr>
          </a:p>
        </p:txBody>
      </p:sp>
      <p:sp>
        <p:nvSpPr>
          <p:cNvPr id="7" name="TextBox 4">
            <a:extLst>
              <a:ext uri="{FF2B5EF4-FFF2-40B4-BE49-F238E27FC236}">
                <a16:creationId xmlns:a16="http://schemas.microsoft.com/office/drawing/2014/main" id="{39D1B2AA-CD24-3949-A419-F04D97A4FA9F}"/>
              </a:ext>
            </a:extLst>
          </p:cNvPr>
          <p:cNvSpPr txBox="1">
            <a:spLocks noChangeArrowheads="1"/>
          </p:cNvSpPr>
          <p:nvPr/>
        </p:nvSpPr>
        <p:spPr bwMode="auto">
          <a:xfrm>
            <a:off x="384827" y="1199863"/>
            <a:ext cx="4493429" cy="345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eaLnBrk="1" hangingPunct="1">
              <a:lnSpc>
                <a:spcPct val="110000"/>
              </a:lnSpc>
              <a:spcBef>
                <a:spcPct val="0"/>
              </a:spcBef>
              <a:buClrTx/>
              <a:buFontTx/>
              <a:buNone/>
            </a:pPr>
            <a:r>
              <a:rPr lang="en-US" altLang="en-US" b="1" u="sng" dirty="0">
                <a:solidFill>
                  <a:schemeClr val="tx1"/>
                </a:solidFill>
              </a:rPr>
              <a:t>COMETS Data Infrastructure Group</a:t>
            </a:r>
          </a:p>
          <a:p>
            <a:pPr>
              <a:lnSpc>
                <a:spcPct val="110000"/>
              </a:lnSpc>
              <a:spcBef>
                <a:spcPct val="0"/>
              </a:spcBef>
              <a:buClrTx/>
              <a:buNone/>
            </a:pPr>
            <a:r>
              <a:rPr lang="en-US" altLang="en-US" dirty="0">
                <a:solidFill>
                  <a:schemeClr val="tx1"/>
                </a:solidFill>
              </a:rPr>
              <a:t>Steven Moore</a:t>
            </a:r>
          </a:p>
          <a:p>
            <a:pPr>
              <a:lnSpc>
                <a:spcPct val="110000"/>
              </a:lnSpc>
              <a:spcBef>
                <a:spcPct val="0"/>
              </a:spcBef>
              <a:buClrTx/>
              <a:buNone/>
            </a:pPr>
            <a:r>
              <a:rPr lang="en-US" altLang="en-US" dirty="0">
                <a:solidFill>
                  <a:schemeClr val="tx1"/>
                </a:solidFill>
              </a:rPr>
              <a:t>Ella </a:t>
            </a:r>
            <a:r>
              <a:rPr lang="en-US" altLang="en-US" dirty="0" err="1">
                <a:solidFill>
                  <a:schemeClr val="tx1"/>
                </a:solidFill>
              </a:rPr>
              <a:t>Temprosa</a:t>
            </a:r>
            <a:endParaRPr lang="en-US" altLang="en-US" dirty="0">
              <a:solidFill>
                <a:schemeClr val="tx1"/>
              </a:solidFill>
            </a:endParaRPr>
          </a:p>
          <a:p>
            <a:pPr>
              <a:lnSpc>
                <a:spcPct val="110000"/>
              </a:lnSpc>
              <a:spcBef>
                <a:spcPct val="0"/>
              </a:spcBef>
              <a:buClrTx/>
              <a:buNone/>
            </a:pPr>
            <a:r>
              <a:rPr lang="en-US" altLang="en-US" dirty="0">
                <a:solidFill>
                  <a:schemeClr val="tx1"/>
                </a:solidFill>
              </a:rPr>
              <a:t>Bing Yu</a:t>
            </a:r>
          </a:p>
          <a:p>
            <a:pPr>
              <a:lnSpc>
                <a:spcPct val="110000"/>
              </a:lnSpc>
              <a:spcBef>
                <a:spcPct val="0"/>
              </a:spcBef>
              <a:buClrTx/>
              <a:buNone/>
            </a:pPr>
            <a:r>
              <a:rPr lang="en-US" altLang="en-US" dirty="0">
                <a:solidFill>
                  <a:schemeClr val="tx1"/>
                </a:solidFill>
              </a:rPr>
              <a:t>Krista Zanetti</a:t>
            </a:r>
          </a:p>
          <a:p>
            <a:pPr>
              <a:lnSpc>
                <a:spcPct val="110000"/>
              </a:lnSpc>
              <a:spcBef>
                <a:spcPct val="0"/>
              </a:spcBef>
              <a:buClrTx/>
              <a:buNone/>
            </a:pPr>
            <a:endParaRPr lang="en-US" altLang="en-US" dirty="0">
              <a:solidFill>
                <a:schemeClr val="tx1"/>
              </a:solidFill>
            </a:endParaRPr>
          </a:p>
          <a:p>
            <a:pPr>
              <a:lnSpc>
                <a:spcPct val="110000"/>
              </a:lnSpc>
              <a:spcBef>
                <a:spcPct val="0"/>
              </a:spcBef>
              <a:buClrTx/>
              <a:buNone/>
            </a:pPr>
            <a:r>
              <a:rPr lang="en-US" altLang="en-US" b="1" u="sng" dirty="0">
                <a:solidFill>
                  <a:schemeClr val="tx1"/>
                </a:solidFill>
              </a:rPr>
              <a:t>CBIIT web development Team</a:t>
            </a:r>
          </a:p>
          <a:p>
            <a:pPr>
              <a:lnSpc>
                <a:spcPct val="110000"/>
              </a:lnSpc>
              <a:spcBef>
                <a:spcPct val="0"/>
              </a:spcBef>
              <a:buClrTx/>
              <a:buNone/>
            </a:pPr>
            <a:r>
              <a:rPr lang="en-US" altLang="en-US" dirty="0" err="1">
                <a:solidFill>
                  <a:schemeClr val="tx1"/>
                </a:solidFill>
              </a:rPr>
              <a:t>Kailing</a:t>
            </a:r>
            <a:r>
              <a:rPr lang="en-US" altLang="en-US" dirty="0">
                <a:solidFill>
                  <a:schemeClr val="tx1"/>
                </a:solidFill>
              </a:rPr>
              <a:t> Chen</a:t>
            </a:r>
          </a:p>
          <a:p>
            <a:pPr>
              <a:lnSpc>
                <a:spcPct val="110000"/>
              </a:lnSpc>
              <a:spcBef>
                <a:spcPct val="0"/>
              </a:spcBef>
              <a:buClrTx/>
              <a:buNone/>
            </a:pPr>
            <a:r>
              <a:rPr lang="en-US" altLang="en-US" dirty="0">
                <a:solidFill>
                  <a:schemeClr val="tx1"/>
                </a:solidFill>
              </a:rPr>
              <a:t>Brian Park</a:t>
            </a:r>
          </a:p>
          <a:p>
            <a:pPr>
              <a:lnSpc>
                <a:spcPct val="110000"/>
              </a:lnSpc>
              <a:spcBef>
                <a:spcPct val="0"/>
              </a:spcBef>
              <a:buClrTx/>
              <a:buNone/>
            </a:pPr>
            <a:endParaRPr lang="en-US" altLang="en-US" dirty="0">
              <a:solidFill>
                <a:schemeClr val="tx1"/>
              </a:solidFill>
            </a:endParaRPr>
          </a:p>
        </p:txBody>
      </p:sp>
      <p:sp>
        <p:nvSpPr>
          <p:cNvPr id="8" name="TextBox 1">
            <a:extLst>
              <a:ext uri="{FF2B5EF4-FFF2-40B4-BE49-F238E27FC236}">
                <a16:creationId xmlns:a16="http://schemas.microsoft.com/office/drawing/2014/main" id="{6CE830EF-BD8A-A943-A152-D7CEBB3821F3}"/>
              </a:ext>
            </a:extLst>
          </p:cNvPr>
          <p:cNvSpPr txBox="1">
            <a:spLocks noChangeArrowheads="1"/>
          </p:cNvSpPr>
          <p:nvPr/>
        </p:nvSpPr>
        <p:spPr bwMode="auto">
          <a:xfrm>
            <a:off x="6885396" y="1199863"/>
            <a:ext cx="3531499" cy="345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eaLnBrk="1" hangingPunct="1">
              <a:lnSpc>
                <a:spcPct val="110000"/>
              </a:lnSpc>
              <a:spcBef>
                <a:spcPct val="0"/>
              </a:spcBef>
              <a:buClrTx/>
              <a:buFontTx/>
              <a:buNone/>
            </a:pPr>
            <a:r>
              <a:rPr lang="en-US" altLang="en-US" b="1" u="sng" dirty="0">
                <a:solidFill>
                  <a:schemeClr val="tx1"/>
                </a:solidFill>
              </a:rPr>
              <a:t>IMS</a:t>
            </a:r>
          </a:p>
          <a:p>
            <a:pPr eaLnBrk="1" hangingPunct="1">
              <a:lnSpc>
                <a:spcPct val="110000"/>
              </a:lnSpc>
              <a:spcBef>
                <a:spcPct val="0"/>
              </a:spcBef>
              <a:buClrTx/>
              <a:buFontTx/>
              <a:buNone/>
            </a:pPr>
            <a:r>
              <a:rPr lang="en-US" altLang="en-US" dirty="0">
                <a:solidFill>
                  <a:schemeClr val="tx1"/>
                </a:solidFill>
              </a:rPr>
              <a:t>Dave Ruggieri</a:t>
            </a:r>
          </a:p>
          <a:p>
            <a:pPr eaLnBrk="1" hangingPunct="1">
              <a:lnSpc>
                <a:spcPct val="110000"/>
              </a:lnSpc>
              <a:spcBef>
                <a:spcPct val="0"/>
              </a:spcBef>
              <a:buClrTx/>
              <a:buFontTx/>
              <a:buNone/>
            </a:pPr>
            <a:r>
              <a:rPr lang="en-US" altLang="en-US" dirty="0">
                <a:solidFill>
                  <a:schemeClr val="tx1"/>
                </a:solidFill>
              </a:rPr>
              <a:t>Bill Wheeler</a:t>
            </a:r>
          </a:p>
          <a:p>
            <a:pPr eaLnBrk="1" hangingPunct="1">
              <a:lnSpc>
                <a:spcPct val="110000"/>
              </a:lnSpc>
              <a:spcBef>
                <a:spcPct val="0"/>
              </a:spcBef>
              <a:buClrTx/>
              <a:buFontTx/>
              <a:buNone/>
            </a:pPr>
            <a:r>
              <a:rPr lang="en-US" altLang="en-US" dirty="0">
                <a:solidFill>
                  <a:schemeClr val="tx1"/>
                </a:solidFill>
              </a:rPr>
              <a:t>Joe Zhu</a:t>
            </a:r>
          </a:p>
          <a:p>
            <a:pPr eaLnBrk="1" hangingPunct="1">
              <a:lnSpc>
                <a:spcPct val="110000"/>
              </a:lnSpc>
              <a:spcBef>
                <a:spcPct val="0"/>
              </a:spcBef>
              <a:buClrTx/>
              <a:buFontTx/>
              <a:buNone/>
            </a:pPr>
            <a:endParaRPr lang="en-US" altLang="en-US" dirty="0">
              <a:solidFill>
                <a:schemeClr val="tx1"/>
              </a:solidFill>
            </a:endParaRPr>
          </a:p>
          <a:p>
            <a:pPr eaLnBrk="1" hangingPunct="1">
              <a:lnSpc>
                <a:spcPct val="110000"/>
              </a:lnSpc>
              <a:spcBef>
                <a:spcPct val="0"/>
              </a:spcBef>
              <a:buClrTx/>
              <a:buFontTx/>
              <a:buNone/>
            </a:pPr>
            <a:r>
              <a:rPr lang="en-US" altLang="en-US" b="1" u="sng" dirty="0">
                <a:solidFill>
                  <a:schemeClr val="tx1"/>
                </a:solidFill>
              </a:rPr>
              <a:t>Funding</a:t>
            </a:r>
          </a:p>
          <a:p>
            <a:pPr eaLnBrk="1" hangingPunct="1">
              <a:lnSpc>
                <a:spcPct val="110000"/>
              </a:lnSpc>
              <a:spcBef>
                <a:spcPct val="0"/>
              </a:spcBef>
              <a:buClrTx/>
              <a:buFontTx/>
              <a:buNone/>
            </a:pPr>
            <a:r>
              <a:rPr lang="en-US" altLang="en-US" dirty="0">
                <a:solidFill>
                  <a:schemeClr val="tx1"/>
                </a:solidFill>
              </a:rPr>
              <a:t>EGRP/NCI</a:t>
            </a:r>
          </a:p>
          <a:p>
            <a:pPr eaLnBrk="1" hangingPunct="1">
              <a:lnSpc>
                <a:spcPct val="110000"/>
              </a:lnSpc>
              <a:spcBef>
                <a:spcPct val="0"/>
              </a:spcBef>
              <a:buClrTx/>
              <a:buFontTx/>
              <a:buNone/>
            </a:pPr>
            <a:r>
              <a:rPr lang="en-US" altLang="en-US" dirty="0">
                <a:solidFill>
                  <a:schemeClr val="tx1"/>
                </a:solidFill>
              </a:rPr>
              <a:t>NCATS</a:t>
            </a:r>
          </a:p>
          <a:p>
            <a:pPr eaLnBrk="1" hangingPunct="1">
              <a:lnSpc>
                <a:spcPct val="110000"/>
              </a:lnSpc>
              <a:spcBef>
                <a:spcPct val="0"/>
              </a:spcBef>
              <a:buClrTx/>
              <a:buFontTx/>
              <a:buNone/>
            </a:pPr>
            <a:r>
              <a:rPr lang="en-US" altLang="en-US" dirty="0">
                <a:solidFill>
                  <a:schemeClr val="tx1"/>
                </a:solidFill>
              </a:rPr>
              <a:t>DCEG Informatics Challenge</a:t>
            </a:r>
          </a:p>
        </p:txBody>
      </p:sp>
      <p:sp>
        <p:nvSpPr>
          <p:cNvPr id="9" name="TextBox 1">
            <a:extLst>
              <a:ext uri="{FF2B5EF4-FFF2-40B4-BE49-F238E27FC236}">
                <a16:creationId xmlns:a16="http://schemas.microsoft.com/office/drawing/2014/main" id="{A36766D9-6246-7E46-BA67-BCD057116922}"/>
              </a:ext>
            </a:extLst>
          </p:cNvPr>
          <p:cNvSpPr txBox="1">
            <a:spLocks noChangeArrowheads="1"/>
          </p:cNvSpPr>
          <p:nvPr/>
        </p:nvSpPr>
        <p:spPr bwMode="auto">
          <a:xfrm>
            <a:off x="384827" y="4572224"/>
            <a:ext cx="4338502" cy="740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ＭＳ Ｐゴシック" panose="020B0600070205080204" pitchFamily="34" charset="-128"/>
              </a:defRPr>
            </a:lvl1pPr>
            <a:lvl2pPr marL="742950" indent="-285750">
              <a:defRPr sz="2400">
                <a:solidFill>
                  <a:schemeClr val="tx1"/>
                </a:solidFill>
                <a:latin typeface="Century Gothic" panose="020B0502020202020204" pitchFamily="34" charset="0"/>
                <a:ea typeface="ＭＳ Ｐゴシック" panose="020B0600070205080204" pitchFamily="34" charset="-128"/>
              </a:defRPr>
            </a:lvl2pPr>
            <a:lvl3pPr marL="1143000" indent="-228600">
              <a:defRPr sz="2400">
                <a:solidFill>
                  <a:schemeClr val="tx1"/>
                </a:solidFill>
                <a:latin typeface="Century Gothic" panose="020B0502020202020204" pitchFamily="34" charset="0"/>
                <a:ea typeface="ＭＳ Ｐゴシック" panose="020B0600070205080204" pitchFamily="34" charset="-128"/>
              </a:defRPr>
            </a:lvl3pPr>
            <a:lvl4pPr marL="1600200" indent="-228600">
              <a:defRPr sz="2400">
                <a:solidFill>
                  <a:schemeClr val="tx1"/>
                </a:solidFill>
                <a:latin typeface="Century Gothic" panose="020B0502020202020204" pitchFamily="34" charset="0"/>
                <a:ea typeface="ＭＳ Ｐゴシック" panose="020B0600070205080204" pitchFamily="34" charset="-128"/>
              </a:defRPr>
            </a:lvl4pPr>
            <a:lvl5pPr marL="2057400" indent="-22860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hangingPunct="1">
              <a:lnSpc>
                <a:spcPct val="110000"/>
              </a:lnSpc>
            </a:pPr>
            <a:r>
              <a:rPr lang="en-US" altLang="en-US" sz="2000" b="1" i="1" u="sng" dirty="0"/>
              <a:t>Users! Thank you for your feedback!</a:t>
            </a:r>
          </a:p>
        </p:txBody>
      </p:sp>
      <p:sp>
        <p:nvSpPr>
          <p:cNvPr id="10" name="TextBox 9">
            <a:extLst>
              <a:ext uri="{FF2B5EF4-FFF2-40B4-BE49-F238E27FC236}">
                <a16:creationId xmlns:a16="http://schemas.microsoft.com/office/drawing/2014/main" id="{2F48AE0A-8F10-0A4B-BC40-D825FF3DEA78}"/>
              </a:ext>
            </a:extLst>
          </p:cNvPr>
          <p:cNvSpPr txBox="1"/>
          <p:nvPr/>
        </p:nvSpPr>
        <p:spPr>
          <a:xfrm>
            <a:off x="2477576" y="5427304"/>
            <a:ext cx="6809821" cy="461665"/>
          </a:xfrm>
          <a:prstGeom prst="rect">
            <a:avLst/>
          </a:prstGeom>
          <a:noFill/>
        </p:spPr>
        <p:txBody>
          <a:bodyPr wrap="square" rtlCol="0">
            <a:spAutoFit/>
          </a:bodyPr>
          <a:lstStyle/>
          <a:p>
            <a:r>
              <a:rPr lang="en-US" sz="2400" dirty="0">
                <a:solidFill>
                  <a:srgbClr val="FF7700"/>
                </a:solidFill>
                <a:latin typeface="Century Gothic" panose="020B0502020202020204" pitchFamily="34" charset="0"/>
                <a:ea typeface="Times New Roman"/>
                <a:cs typeface="Times New Roman"/>
                <a:sym typeface="Times New Roman"/>
              </a:rPr>
              <a:t>Contact us at </a:t>
            </a:r>
            <a:r>
              <a:rPr lang="en-US" sz="2400" u="sng" dirty="0">
                <a:solidFill>
                  <a:srgbClr val="FF7700"/>
                </a:solidFill>
                <a:latin typeface="Century Gothic" panose="020B0502020202020204" pitchFamily="34" charset="0"/>
                <a:hlinkClick r:id="rId3" tooltip="mailto:comets.analytics@gmail.com">
                  <a:extLst>
                    <a:ext uri="{A12FA001-AC4F-418D-AE19-62706E023703}">
                      <ahyp:hlinkClr xmlns:ahyp="http://schemas.microsoft.com/office/drawing/2018/hyperlinkcolor" val="tx"/>
                    </a:ext>
                  </a:extLst>
                </a:hlinkClick>
              </a:rPr>
              <a:t>comets.analytics@gmail.com</a:t>
            </a:r>
            <a:endParaRPr lang="en-US" sz="2400" dirty="0">
              <a:solidFill>
                <a:srgbClr val="FF7700"/>
              </a:solidFill>
              <a:latin typeface="Century Gothic" panose="020B0502020202020204" pitchFamily="34" charset="0"/>
            </a:endParaRPr>
          </a:p>
        </p:txBody>
      </p:sp>
      <p:sp>
        <p:nvSpPr>
          <p:cNvPr id="2" name="TextBox 1">
            <a:extLst>
              <a:ext uri="{FF2B5EF4-FFF2-40B4-BE49-F238E27FC236}">
                <a16:creationId xmlns:a16="http://schemas.microsoft.com/office/drawing/2014/main" id="{2C77520A-A9F3-C442-A468-CE6A46D30872}"/>
              </a:ext>
            </a:extLst>
          </p:cNvPr>
          <p:cNvSpPr txBox="1"/>
          <p:nvPr/>
        </p:nvSpPr>
        <p:spPr>
          <a:xfrm>
            <a:off x="6864708" y="4674043"/>
            <a:ext cx="5251092" cy="646331"/>
          </a:xfrm>
          <a:prstGeom prst="rect">
            <a:avLst/>
          </a:prstGeom>
          <a:noFill/>
        </p:spPr>
        <p:txBody>
          <a:bodyPr wrap="square" rtlCol="0">
            <a:spAutoFit/>
          </a:bodyPr>
          <a:lstStyle/>
          <a:p>
            <a:r>
              <a:rPr lang="en-US" b="1" i="1" dirty="0" err="1">
                <a:latin typeface="Century Gothic" panose="020B0502020202020204" pitchFamily="34" charset="0"/>
              </a:rPr>
              <a:t>Temprosa</a:t>
            </a:r>
            <a:r>
              <a:rPr lang="en-US" b="1" i="1" dirty="0">
                <a:latin typeface="Century Gothic" panose="020B0502020202020204" pitchFamily="34" charset="0"/>
              </a:rPr>
              <a:t> M., Moore S.C., et al. AJE 22 April 2021</a:t>
            </a:r>
          </a:p>
        </p:txBody>
      </p:sp>
      <p:sp>
        <p:nvSpPr>
          <p:cNvPr id="11" name="TextBox 10">
            <a:extLst>
              <a:ext uri="{FF2B5EF4-FFF2-40B4-BE49-F238E27FC236}">
                <a16:creationId xmlns:a16="http://schemas.microsoft.com/office/drawing/2014/main" id="{C87C249D-EABD-7241-8F2F-6ED1041FAE69}"/>
              </a:ext>
            </a:extLst>
          </p:cNvPr>
          <p:cNvSpPr txBox="1"/>
          <p:nvPr/>
        </p:nvSpPr>
        <p:spPr>
          <a:xfrm>
            <a:off x="6864708" y="441867"/>
            <a:ext cx="3873674" cy="369332"/>
          </a:xfrm>
          <a:prstGeom prst="rect">
            <a:avLst/>
          </a:prstGeom>
          <a:noFill/>
        </p:spPr>
        <p:txBody>
          <a:bodyPr wrap="square" rtlCol="0">
            <a:spAutoFit/>
          </a:bodyPr>
          <a:lstStyle/>
          <a:p>
            <a:r>
              <a:rPr lang="en-US" b="1" dirty="0">
                <a:solidFill>
                  <a:srgbClr val="FF7700"/>
                </a:solidFill>
                <a:latin typeface="Century Gothic" panose="020B0502020202020204" pitchFamily="34" charset="0"/>
              </a:rPr>
              <a:t>See poster # 193 for more info</a:t>
            </a:r>
          </a:p>
        </p:txBody>
      </p:sp>
    </p:spTree>
    <p:extLst>
      <p:ext uri="{BB962C8B-B14F-4D97-AF65-F5344CB8AC3E}">
        <p14:creationId xmlns:p14="http://schemas.microsoft.com/office/powerpoint/2010/main" val="2561904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 I learn more?</a:t>
            </a:r>
          </a:p>
        </p:txBody>
      </p:sp>
      <p:sp>
        <p:nvSpPr>
          <p:cNvPr id="3" name="Content Placeholder 2"/>
          <p:cNvSpPr>
            <a:spLocks noGrp="1"/>
          </p:cNvSpPr>
          <p:nvPr>
            <p:ph sz="quarter" idx="11"/>
          </p:nvPr>
        </p:nvSpPr>
        <p:spPr>
          <a:xfrm>
            <a:off x="474133" y="1083735"/>
            <a:ext cx="11071691" cy="5774267"/>
          </a:xfrm>
        </p:spPr>
        <p:txBody>
          <a:bodyPr/>
          <a:lstStyle/>
          <a:p>
            <a:r>
              <a:rPr lang="en-US" dirty="0"/>
              <a:t>Eligibility and current members: 	</a:t>
            </a:r>
            <a:r>
              <a:rPr lang="en-US" dirty="0">
                <a:hlinkClick r:id="rId3"/>
              </a:rPr>
              <a:t>https://epi.grants.cancer.gov/comets/</a:t>
            </a:r>
            <a:endParaRPr lang="en-US" dirty="0"/>
          </a:p>
          <a:p>
            <a:r>
              <a:rPr lang="en-US" dirty="0"/>
              <a:t>Metabolite list and data-analysis: 	</a:t>
            </a:r>
            <a:r>
              <a:rPr lang="en-US" dirty="0">
                <a:hlinkClick r:id="rId4"/>
              </a:rPr>
              <a:t>http://comets-analytics.org/</a:t>
            </a:r>
            <a:endParaRPr lang="en-US" dirty="0"/>
          </a:p>
          <a:p>
            <a:r>
              <a:rPr lang="en-US" dirty="0"/>
              <a:t>To inquire about becoming a                                                              member, contact Krista Zanetti:	</a:t>
            </a:r>
            <a:r>
              <a:rPr lang="en-US" dirty="0">
                <a:hlinkClick r:id="rId5"/>
              </a:rPr>
              <a:t>zanettik@mail.nih.gov</a:t>
            </a:r>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564553" y="3594480"/>
            <a:ext cx="6890851" cy="2534849"/>
          </a:xfrm>
          <a:prstGeom prst="rect">
            <a:avLst/>
          </a:prstGeom>
          <a:ln w="28575">
            <a:solidFill>
              <a:srgbClr val="000000"/>
            </a:solidFill>
          </a:ln>
        </p:spPr>
      </p:pic>
    </p:spTree>
    <p:extLst>
      <p:ext uri="{BB962C8B-B14F-4D97-AF65-F5344CB8AC3E}">
        <p14:creationId xmlns:p14="http://schemas.microsoft.com/office/powerpoint/2010/main" val="1019219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A19DDC36-868E-4049-BCE9-D29CF8724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051"/>
          <a:stretch>
            <a:fillRect/>
          </a:stretch>
        </p:blipFill>
        <p:spPr bwMode="auto">
          <a:xfrm>
            <a:off x="1385727" y="814064"/>
            <a:ext cx="7439025"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Sample Data Input</a:t>
            </a:r>
            <a:endParaRPr lang="en-US" sz="3500" b="1" dirty="0">
              <a:latin typeface="Century Gothic" panose="020B0502020202020204" pitchFamily="34" charset="0"/>
              <a:ea typeface="Arial" charset="0"/>
              <a:cs typeface="Arial" charset="0"/>
            </a:endParaRPr>
          </a:p>
        </p:txBody>
      </p:sp>
      <p:sp>
        <p:nvSpPr>
          <p:cNvPr id="2" name="Oval 1">
            <a:extLst>
              <a:ext uri="{FF2B5EF4-FFF2-40B4-BE49-F238E27FC236}">
                <a16:creationId xmlns:a16="http://schemas.microsoft.com/office/drawing/2014/main" id="{9F3DF774-4A09-DB4C-9DA9-838DCB459898}"/>
              </a:ext>
            </a:extLst>
          </p:cNvPr>
          <p:cNvSpPr/>
          <p:nvPr/>
        </p:nvSpPr>
        <p:spPr>
          <a:xfrm>
            <a:off x="4066788" y="5782679"/>
            <a:ext cx="522515" cy="261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910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6B4CB-9C76-E142-9521-E4458AFA14FE}"/>
              </a:ext>
            </a:extLst>
          </p:cNvPr>
          <p:cNvPicPr>
            <a:picLocks noChangeAspect="1"/>
          </p:cNvPicPr>
          <p:nvPr/>
        </p:nvPicPr>
        <p:blipFill>
          <a:blip r:embed="rId3"/>
          <a:stretch>
            <a:fillRect/>
          </a:stretch>
        </p:blipFill>
        <p:spPr>
          <a:xfrm>
            <a:off x="1749340" y="342900"/>
            <a:ext cx="8413535" cy="5473090"/>
          </a:xfrm>
          <a:prstGeom prst="rect">
            <a:avLst/>
          </a:prstGeom>
        </p:spPr>
      </p:pic>
    </p:spTree>
    <p:extLst>
      <p:ext uri="{BB962C8B-B14F-4D97-AF65-F5344CB8AC3E}">
        <p14:creationId xmlns:p14="http://schemas.microsoft.com/office/powerpoint/2010/main" val="3995629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227"/>
            <a:ext cx="11676544" cy="1131889"/>
          </a:xfrm>
        </p:spPr>
        <p:txBody>
          <a:bodyPr anchor="b">
            <a:normAutofit/>
          </a:bodyPr>
          <a:lstStyle/>
          <a:p>
            <a:r>
              <a:rPr lang="en-US" altLang="en-US" sz="3600" dirty="0">
                <a:latin typeface="Century Gothic" panose="020B0502020202020204" pitchFamily="34" charset="0"/>
              </a:rPr>
              <a:t>Challenges for consortium-based meta-analyses of metabolomic data</a:t>
            </a:r>
            <a:endParaRPr lang="en-US" sz="3500" b="1" dirty="0">
              <a:latin typeface="Century Gothic" panose="020B0502020202020204" pitchFamily="34" charset="0"/>
              <a:ea typeface="Arial" charset="0"/>
              <a:cs typeface="Arial" charset="0"/>
            </a:endParaRPr>
          </a:p>
        </p:txBody>
      </p:sp>
      <p:pic>
        <p:nvPicPr>
          <p:cNvPr id="15" name="Picture 2" descr="logo.tiff">
            <a:extLst>
              <a:ext uri="{FF2B5EF4-FFF2-40B4-BE49-F238E27FC236}">
                <a16:creationId xmlns:a16="http://schemas.microsoft.com/office/drawing/2014/main" id="{16C66419-88AD-7D45-A05C-D8C0EC9C08D8}"/>
              </a:ext>
            </a:extLst>
          </p:cNvPr>
          <p:cNvPicPr>
            <a:picLocks noChangeAspect="1"/>
          </p:cNvPicPr>
          <p:nvPr/>
        </p:nvPicPr>
        <p:blipFill>
          <a:blip r:embed="rId3">
            <a:extLst>
              <a:ext uri="{28A0092B-C50C-407E-A947-70E740481C1C}">
                <a14:useLocalDpi xmlns:a14="http://schemas.microsoft.com/office/drawing/2010/main" val="0"/>
              </a:ext>
            </a:extLst>
          </a:blip>
          <a:srcRect l="3827" r="5063" b="77324"/>
          <a:stretch>
            <a:fillRect/>
          </a:stretch>
        </p:blipFill>
        <p:spPr bwMode="auto">
          <a:xfrm>
            <a:off x="2122631" y="4463143"/>
            <a:ext cx="8305883" cy="149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
            <a:extLst>
              <a:ext uri="{FF2B5EF4-FFF2-40B4-BE49-F238E27FC236}">
                <a16:creationId xmlns:a16="http://schemas.microsoft.com/office/drawing/2014/main" id="{F7A43028-E4F1-0B4A-84F5-5E66CD46281D}"/>
              </a:ext>
            </a:extLst>
          </p:cNvPr>
          <p:cNvSpPr txBox="1">
            <a:spLocks noChangeArrowheads="1"/>
          </p:cNvSpPr>
          <p:nvPr/>
        </p:nvSpPr>
        <p:spPr bwMode="auto">
          <a:xfrm>
            <a:off x="2784377" y="4463143"/>
            <a:ext cx="71565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ＭＳ Ｐゴシック" panose="020B0600070205080204" pitchFamily="34" charset="-128"/>
              </a:defRPr>
            </a:lvl1pPr>
            <a:lvl2pPr marL="742950" indent="-285750">
              <a:defRPr sz="2400">
                <a:solidFill>
                  <a:schemeClr val="tx1"/>
                </a:solidFill>
                <a:latin typeface="Century Gothic" panose="020B0502020202020204" pitchFamily="34" charset="0"/>
                <a:ea typeface="ＭＳ Ｐゴシック" panose="020B0600070205080204" pitchFamily="34" charset="-128"/>
              </a:defRPr>
            </a:lvl2pPr>
            <a:lvl3pPr marL="1143000" indent="-228600">
              <a:defRPr sz="2400">
                <a:solidFill>
                  <a:schemeClr val="tx1"/>
                </a:solidFill>
                <a:latin typeface="Century Gothic" panose="020B0502020202020204" pitchFamily="34" charset="0"/>
                <a:ea typeface="ＭＳ Ｐゴシック" panose="020B0600070205080204" pitchFamily="34" charset="-128"/>
              </a:defRPr>
            </a:lvl3pPr>
            <a:lvl4pPr marL="1600200" indent="-228600">
              <a:defRPr sz="2400">
                <a:solidFill>
                  <a:schemeClr val="tx1"/>
                </a:solidFill>
                <a:latin typeface="Century Gothic" panose="020B0502020202020204" pitchFamily="34" charset="0"/>
                <a:ea typeface="ＭＳ Ｐゴシック" panose="020B0600070205080204" pitchFamily="34" charset="-128"/>
              </a:defRPr>
            </a:lvl4pPr>
            <a:lvl5pPr marL="2057400" indent="-22860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1" i="1" u="none" strike="noStrike" kern="0" cap="none" spc="0" normalizeH="0" baseline="0" noProof="0" dirty="0">
                <a:ln>
                  <a:noFill/>
                </a:ln>
                <a:solidFill>
                  <a:srgbClr val="7DC1EF">
                    <a:lumMod val="50000"/>
                  </a:srgbClr>
                </a:solidFill>
                <a:effectLst/>
                <a:uLnTx/>
                <a:uFillTx/>
                <a:latin typeface="Century Gothic" panose="020B0502020202020204" pitchFamily="34" charset="0"/>
                <a:ea typeface="ＭＳ Ｐゴシック" panose="020B0600070205080204" pitchFamily="34" charset="-128"/>
              </a:rPr>
              <a:t>Reproducibility, usability, input/output consistency</a:t>
            </a:r>
          </a:p>
        </p:txBody>
      </p:sp>
      <p:sp>
        <p:nvSpPr>
          <p:cNvPr id="17" name="Google Shape;105;p3">
            <a:extLst>
              <a:ext uri="{FF2B5EF4-FFF2-40B4-BE49-F238E27FC236}">
                <a16:creationId xmlns:a16="http://schemas.microsoft.com/office/drawing/2014/main" id="{C1A3EC50-FA4B-6745-931C-5DC0204D1A49}"/>
              </a:ext>
            </a:extLst>
          </p:cNvPr>
          <p:cNvSpPr txBox="1"/>
          <p:nvPr/>
        </p:nvSpPr>
        <p:spPr>
          <a:xfrm>
            <a:off x="384827" y="1101504"/>
            <a:ext cx="11458830" cy="3307210"/>
          </a:xfrm>
          <a:prstGeom prst="rect">
            <a:avLst/>
          </a:prstGeom>
          <a:noFill/>
          <a:ln>
            <a:noFill/>
          </a:ln>
        </p:spPr>
        <p:txBody>
          <a:bodyPr spcFirstLastPara="1" wrap="square" lIns="91425" tIns="91425" rIns="91425" bIns="45700" anchor="t" anchorCtr="0">
            <a:noAutofit/>
          </a:bodyPr>
          <a:lstStyle/>
          <a:p>
            <a:pPr>
              <a:lnSpc>
                <a:spcPct val="115000"/>
              </a:lnSpc>
              <a:buClr>
                <a:srgbClr val="000000"/>
              </a:buClr>
              <a:buSzPts val="2000"/>
            </a:pPr>
            <a:r>
              <a:rPr lang="en-US" sz="2000" b="1" i="1" dirty="0">
                <a:latin typeface="Century Gothic" panose="020B0502020202020204" pitchFamily="34" charset="0"/>
                <a:ea typeface="Times New Roman"/>
                <a:cs typeface="Times New Roman"/>
                <a:sym typeface="Times New Roman"/>
              </a:rPr>
              <a:t>XXX</a:t>
            </a:r>
          </a:p>
          <a:p>
            <a:pPr>
              <a:lnSpc>
                <a:spcPct val="115000"/>
              </a:lnSpc>
              <a:buClr>
                <a:srgbClr val="000000"/>
              </a:buClr>
              <a:buSzPts val="2000"/>
            </a:pPr>
            <a:endParaRPr lang="en-US" sz="2000" b="1" i="1" dirty="0">
              <a:latin typeface="Century Gothic" panose="020B0502020202020204" pitchFamily="34" charset="0"/>
              <a:ea typeface="Times New Roman"/>
              <a:cs typeface="Times New Roman"/>
              <a:sym typeface="Times New Roman"/>
            </a:endParaRPr>
          </a:p>
          <a:p>
            <a:pPr>
              <a:lnSpc>
                <a:spcPct val="115000"/>
              </a:lnSpc>
              <a:buClr>
                <a:srgbClr val="000000"/>
              </a:buClr>
              <a:buSzPts val="2000"/>
            </a:pPr>
            <a:r>
              <a:rPr lang="en-US" sz="2000" b="1" i="1" dirty="0">
                <a:latin typeface="Century Gothic" panose="020B0502020202020204" pitchFamily="34" charset="0"/>
                <a:ea typeface="Times New Roman"/>
                <a:cs typeface="Times New Roman"/>
                <a:sym typeface="Times New Roman"/>
              </a:rPr>
              <a:t>A way for users to input metadata, ingredients of a working system</a:t>
            </a:r>
          </a:p>
          <a:p>
            <a:pPr>
              <a:lnSpc>
                <a:spcPct val="115000"/>
              </a:lnSpc>
              <a:buClr>
                <a:srgbClr val="000000"/>
              </a:buClr>
              <a:buSzPts val="2000"/>
            </a:pPr>
            <a:endParaRPr lang="en-US" sz="2000" b="1" i="1" dirty="0">
              <a:latin typeface="Century Gothic" panose="020B0502020202020204" pitchFamily="34" charset="0"/>
              <a:ea typeface="Times New Roman"/>
              <a:cs typeface="Times New Roman"/>
              <a:sym typeface="Times New Roman"/>
            </a:endParaRPr>
          </a:p>
          <a:p>
            <a:pPr>
              <a:lnSpc>
                <a:spcPct val="115000"/>
              </a:lnSpc>
              <a:buClr>
                <a:srgbClr val="000000"/>
              </a:buClr>
              <a:buSzPts val="2000"/>
            </a:pPr>
            <a:r>
              <a:rPr lang="en-US" sz="2000" b="1" i="1" dirty="0">
                <a:latin typeface="Century Gothic" panose="020B0502020202020204" pitchFamily="34" charset="0"/>
                <a:ea typeface="Times New Roman"/>
                <a:cs typeface="Times New Roman"/>
                <a:sym typeface="Times New Roman"/>
              </a:rPr>
              <a:t>Need for experts and non-experts</a:t>
            </a:r>
          </a:p>
          <a:p>
            <a:pPr>
              <a:lnSpc>
                <a:spcPct val="115000"/>
              </a:lnSpc>
              <a:buClr>
                <a:srgbClr val="000000"/>
              </a:buClr>
              <a:buSzPts val="2000"/>
            </a:pPr>
            <a:endParaRPr lang="en-US" sz="2000" b="1" i="1" dirty="0">
              <a:latin typeface="Century Gothic" panose="020B0502020202020204" pitchFamily="34" charset="0"/>
              <a:ea typeface="Times New Roman"/>
              <a:cs typeface="Times New Roman"/>
              <a:sym typeface="Times New Roman"/>
            </a:endParaRPr>
          </a:p>
          <a:p>
            <a:pPr>
              <a:lnSpc>
                <a:spcPct val="115000"/>
              </a:lnSpc>
              <a:buClr>
                <a:srgbClr val="000000"/>
              </a:buClr>
              <a:buSzPts val="2000"/>
            </a:pPr>
            <a:r>
              <a:rPr lang="en-US" sz="2000" b="1" i="1" dirty="0">
                <a:latin typeface="Century Gothic" panose="020B0502020202020204" pitchFamily="34" charset="0"/>
                <a:ea typeface="Times New Roman"/>
                <a:cs typeface="Times New Roman"/>
                <a:sym typeface="Times New Roman"/>
              </a:rPr>
              <a:t>Make it more hands-on – what can you do with this – how can people participate;</a:t>
            </a:r>
          </a:p>
          <a:p>
            <a:pPr>
              <a:lnSpc>
                <a:spcPct val="115000"/>
              </a:lnSpc>
              <a:buClr>
                <a:srgbClr val="000000"/>
              </a:buClr>
              <a:buSzPts val="2000"/>
            </a:pPr>
            <a:r>
              <a:rPr lang="en-US" sz="2000" b="1" i="1" dirty="0">
                <a:latin typeface="Century Gothic" panose="020B0502020202020204" pitchFamily="34" charset="0"/>
                <a:ea typeface="Times New Roman"/>
                <a:cs typeface="Times New Roman"/>
                <a:sym typeface="Times New Roman"/>
              </a:rPr>
              <a:t>Metabolite name harmonization for common platforms in large epi studies.</a:t>
            </a:r>
          </a:p>
          <a:p>
            <a:pPr>
              <a:lnSpc>
                <a:spcPct val="115000"/>
              </a:lnSpc>
              <a:buClr>
                <a:srgbClr val="000000"/>
              </a:buClr>
              <a:buSzPts val="2000"/>
            </a:pPr>
            <a:r>
              <a:rPr lang="en-US" sz="2000" b="1" i="1" dirty="0">
                <a:latin typeface="Century Gothic" panose="020B0502020202020204" pitchFamily="34" charset="0"/>
                <a:ea typeface="Times New Roman"/>
                <a:cs typeface="Times New Roman"/>
                <a:sym typeface="Wingdings" pitchFamily="2" charset="2"/>
              </a:rPr>
              <a:t></a:t>
            </a:r>
            <a:r>
              <a:rPr lang="en-US" sz="2000" b="1" i="1" dirty="0">
                <a:latin typeface="Century Gothic" panose="020B0502020202020204" pitchFamily="34" charset="0"/>
                <a:ea typeface="Times New Roman"/>
                <a:cs typeface="Times New Roman"/>
                <a:sym typeface="Times New Roman"/>
              </a:rPr>
              <a:t> Would introduce false negatives, not </a:t>
            </a:r>
            <a:r>
              <a:rPr lang="en-US" sz="2000" b="1" i="1">
                <a:latin typeface="Century Gothic" panose="020B0502020202020204" pitchFamily="34" charset="0"/>
                <a:ea typeface="Times New Roman"/>
                <a:cs typeface="Times New Roman"/>
                <a:sym typeface="Times New Roman"/>
              </a:rPr>
              <a:t>false positives</a:t>
            </a:r>
            <a:endParaRPr lang="en-US" sz="2000" dirty="0">
              <a:latin typeface="Century Gothic" panose="020B0502020202020204" pitchFamily="34" charset="0"/>
              <a:ea typeface="Times New Roman"/>
              <a:cs typeface="Times New Roman"/>
              <a:sym typeface="Times New Roman"/>
            </a:endParaRPr>
          </a:p>
        </p:txBody>
      </p:sp>
    </p:spTree>
    <p:extLst>
      <p:ext uri="{BB962C8B-B14F-4D97-AF65-F5344CB8AC3E}">
        <p14:creationId xmlns:p14="http://schemas.microsoft.com/office/powerpoint/2010/main" val="1070260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104203"/>
            <a:ext cx="11676544" cy="1131889"/>
          </a:xfrm>
        </p:spPr>
        <p:txBody>
          <a:bodyPr anchor="b">
            <a:normAutofit/>
          </a:bodyPr>
          <a:lstStyle/>
          <a:p>
            <a:r>
              <a:rPr lang="en-US" altLang="en-US" sz="3600" dirty="0">
                <a:latin typeface="Century Gothic" panose="020B0502020202020204" pitchFamily="34" charset="0"/>
              </a:rPr>
              <a:t>Upcoming Release: Flexibility in Specifying Model Parameters</a:t>
            </a:r>
            <a:endParaRPr lang="en-US" sz="3500" b="1" dirty="0">
              <a:latin typeface="Century Gothic" panose="020B0502020202020204" pitchFamily="34" charset="0"/>
              <a:ea typeface="Arial" charset="0"/>
              <a:cs typeface="Arial" charset="0"/>
            </a:endParaRPr>
          </a:p>
        </p:txBody>
      </p:sp>
      <p:sp>
        <p:nvSpPr>
          <p:cNvPr id="2" name="TextBox 1">
            <a:extLst>
              <a:ext uri="{FF2B5EF4-FFF2-40B4-BE49-F238E27FC236}">
                <a16:creationId xmlns:a16="http://schemas.microsoft.com/office/drawing/2014/main" id="{135C2C39-C994-9E46-8557-AB460426404F}"/>
              </a:ext>
            </a:extLst>
          </p:cNvPr>
          <p:cNvSpPr txBox="1"/>
          <p:nvPr/>
        </p:nvSpPr>
        <p:spPr>
          <a:xfrm>
            <a:off x="70339" y="3528644"/>
            <a:ext cx="11991032" cy="1477328"/>
          </a:xfrm>
          <a:prstGeom prst="rect">
            <a:avLst/>
          </a:prstGeom>
          <a:noFill/>
        </p:spPr>
        <p:txBody>
          <a:bodyPr wrap="square" rtlCol="0">
            <a:spAutoFit/>
          </a:bodyPr>
          <a:lstStyle/>
          <a:p>
            <a:r>
              <a:rPr lang="en-US" dirty="0">
                <a:latin typeface="Century Gothic" panose="020B0502020202020204" pitchFamily="34" charset="0"/>
              </a:rPr>
              <a:t>New ”MODELSPEC” column: can create a specific name for the model, allowing users to change parameters for that model specifically </a:t>
            </a:r>
          </a:p>
          <a:p>
            <a:endParaRPr lang="en-US" dirty="0">
              <a:latin typeface="Century Gothic" panose="020B0502020202020204" pitchFamily="34" charset="0"/>
            </a:endParaRPr>
          </a:p>
          <a:p>
            <a:r>
              <a:rPr lang="en-US" dirty="0">
                <a:latin typeface="Century Gothic" panose="020B0502020202020204" pitchFamily="34" charset="0"/>
              </a:rPr>
              <a:t>The name in “MODELSPEC” column for a model in this sheet then matches the name of “MODELSPEC” for rows in the </a:t>
            </a:r>
            <a:r>
              <a:rPr lang="en-US" dirty="0" err="1">
                <a:latin typeface="Century Gothic" panose="020B0502020202020204" pitchFamily="34" charset="0"/>
              </a:rPr>
              <a:t>ModelOptions</a:t>
            </a:r>
            <a:r>
              <a:rPr lang="en-US" dirty="0">
                <a:latin typeface="Century Gothic" panose="020B0502020202020204" pitchFamily="34" charset="0"/>
              </a:rPr>
              <a:t> Sheet.</a:t>
            </a:r>
          </a:p>
        </p:txBody>
      </p:sp>
      <p:pic>
        <p:nvPicPr>
          <p:cNvPr id="5" name="Picture 4">
            <a:extLst>
              <a:ext uri="{FF2B5EF4-FFF2-40B4-BE49-F238E27FC236}">
                <a16:creationId xmlns:a16="http://schemas.microsoft.com/office/drawing/2014/main" id="{992FE0C5-3AA0-DC44-8DD3-51BA5CC53749}"/>
              </a:ext>
            </a:extLst>
          </p:cNvPr>
          <p:cNvPicPr>
            <a:picLocks noChangeAspect="1"/>
          </p:cNvPicPr>
          <p:nvPr/>
        </p:nvPicPr>
        <p:blipFill>
          <a:blip r:embed="rId3"/>
          <a:stretch>
            <a:fillRect/>
          </a:stretch>
        </p:blipFill>
        <p:spPr>
          <a:xfrm>
            <a:off x="0" y="1850330"/>
            <a:ext cx="12192000" cy="1351984"/>
          </a:xfrm>
          <a:prstGeom prst="rect">
            <a:avLst/>
          </a:prstGeom>
        </p:spPr>
      </p:pic>
      <p:sp>
        <p:nvSpPr>
          <p:cNvPr id="6" name="Oval 5">
            <a:extLst>
              <a:ext uri="{FF2B5EF4-FFF2-40B4-BE49-F238E27FC236}">
                <a16:creationId xmlns:a16="http://schemas.microsoft.com/office/drawing/2014/main" id="{D3F3423F-1010-1F45-BC6B-39BF6E58A93B}"/>
              </a:ext>
            </a:extLst>
          </p:cNvPr>
          <p:cNvSpPr/>
          <p:nvPr/>
        </p:nvSpPr>
        <p:spPr>
          <a:xfrm>
            <a:off x="11213960" y="2041489"/>
            <a:ext cx="847411" cy="28135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3570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COMETS Analytics</a:t>
            </a:r>
            <a:endParaRPr lang="en-US" sz="3500" b="1" dirty="0">
              <a:latin typeface="Century Gothic" panose="020B0502020202020204" pitchFamily="34" charset="0"/>
              <a:ea typeface="Arial" charset="0"/>
              <a:cs typeface="Arial" charset="0"/>
            </a:endParaRPr>
          </a:p>
        </p:txBody>
      </p:sp>
      <p:pic>
        <p:nvPicPr>
          <p:cNvPr id="15" name="Picture 2" descr="logo.tiff">
            <a:extLst>
              <a:ext uri="{FF2B5EF4-FFF2-40B4-BE49-F238E27FC236}">
                <a16:creationId xmlns:a16="http://schemas.microsoft.com/office/drawing/2014/main" id="{16C66419-88AD-7D45-A05C-D8C0EC9C08D8}"/>
              </a:ext>
            </a:extLst>
          </p:cNvPr>
          <p:cNvPicPr>
            <a:picLocks noChangeAspect="1"/>
          </p:cNvPicPr>
          <p:nvPr/>
        </p:nvPicPr>
        <p:blipFill>
          <a:blip r:embed="rId3">
            <a:extLst>
              <a:ext uri="{28A0092B-C50C-407E-A947-70E740481C1C}">
                <a14:useLocalDpi xmlns:a14="http://schemas.microsoft.com/office/drawing/2010/main" val="0"/>
              </a:ext>
            </a:extLst>
          </a:blip>
          <a:srcRect l="3827" r="5063" b="77324"/>
          <a:stretch>
            <a:fillRect/>
          </a:stretch>
        </p:blipFill>
        <p:spPr bwMode="auto">
          <a:xfrm>
            <a:off x="6165949" y="5074476"/>
            <a:ext cx="5561239" cy="100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
            <a:extLst>
              <a:ext uri="{FF2B5EF4-FFF2-40B4-BE49-F238E27FC236}">
                <a16:creationId xmlns:a16="http://schemas.microsoft.com/office/drawing/2014/main" id="{F7A43028-E4F1-0B4A-84F5-5E66CD46281D}"/>
              </a:ext>
            </a:extLst>
          </p:cNvPr>
          <p:cNvSpPr txBox="1">
            <a:spLocks noChangeArrowheads="1"/>
          </p:cNvSpPr>
          <p:nvPr/>
        </p:nvSpPr>
        <p:spPr bwMode="auto">
          <a:xfrm>
            <a:off x="6451502" y="4996332"/>
            <a:ext cx="71565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ＭＳ Ｐゴシック" panose="020B0600070205080204" pitchFamily="34" charset="-128"/>
              </a:defRPr>
            </a:lvl1pPr>
            <a:lvl2pPr marL="742950" indent="-285750">
              <a:defRPr sz="2400">
                <a:solidFill>
                  <a:schemeClr val="tx1"/>
                </a:solidFill>
                <a:latin typeface="Century Gothic" panose="020B0502020202020204" pitchFamily="34" charset="0"/>
                <a:ea typeface="ＭＳ Ｐゴシック" panose="020B0600070205080204" pitchFamily="34" charset="-128"/>
              </a:defRPr>
            </a:lvl2pPr>
            <a:lvl3pPr marL="1143000" indent="-228600">
              <a:defRPr sz="2400">
                <a:solidFill>
                  <a:schemeClr val="tx1"/>
                </a:solidFill>
                <a:latin typeface="Century Gothic" panose="020B0502020202020204" pitchFamily="34" charset="0"/>
                <a:ea typeface="ＭＳ Ｐゴシック" panose="020B0600070205080204" pitchFamily="34" charset="-128"/>
              </a:defRPr>
            </a:lvl3pPr>
            <a:lvl4pPr marL="1600200" indent="-228600">
              <a:defRPr sz="2400">
                <a:solidFill>
                  <a:schemeClr val="tx1"/>
                </a:solidFill>
                <a:latin typeface="Century Gothic" panose="020B0502020202020204" pitchFamily="34" charset="0"/>
                <a:ea typeface="ＭＳ Ｐゴシック" panose="020B0600070205080204" pitchFamily="34" charset="-128"/>
              </a:defRPr>
            </a:lvl4pPr>
            <a:lvl5pPr marL="2057400" indent="-22860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600" b="1" i="1" u="none" strike="noStrike" kern="0" cap="none" spc="0" normalizeH="0" baseline="0" noProof="0" dirty="0">
                <a:ln>
                  <a:noFill/>
                </a:ln>
                <a:solidFill>
                  <a:srgbClr val="7DC1EF">
                    <a:lumMod val="50000"/>
                  </a:srgbClr>
                </a:solidFill>
                <a:effectLst/>
                <a:uLnTx/>
                <a:uFillTx/>
                <a:latin typeface="Century Gothic" panose="020B0502020202020204" pitchFamily="34" charset="0"/>
                <a:ea typeface="ＭＳ Ｐゴシック" panose="020B0600070205080204" pitchFamily="34" charset="-128"/>
              </a:rPr>
              <a:t>Reproducibility, usability, input/output consistency</a:t>
            </a:r>
          </a:p>
        </p:txBody>
      </p:sp>
      <p:sp>
        <p:nvSpPr>
          <p:cNvPr id="17" name="Google Shape;105;p3">
            <a:extLst>
              <a:ext uri="{FF2B5EF4-FFF2-40B4-BE49-F238E27FC236}">
                <a16:creationId xmlns:a16="http://schemas.microsoft.com/office/drawing/2014/main" id="{C1A3EC50-FA4B-6745-931C-5DC0204D1A49}"/>
              </a:ext>
            </a:extLst>
          </p:cNvPr>
          <p:cNvSpPr txBox="1"/>
          <p:nvPr/>
        </p:nvSpPr>
        <p:spPr>
          <a:xfrm>
            <a:off x="384827" y="987201"/>
            <a:ext cx="11458830" cy="1873471"/>
          </a:xfrm>
          <a:prstGeom prst="rect">
            <a:avLst/>
          </a:prstGeom>
          <a:noFill/>
          <a:ln>
            <a:noFill/>
          </a:ln>
        </p:spPr>
        <p:txBody>
          <a:bodyPr spcFirstLastPara="1" wrap="square" lIns="91425" tIns="91425" rIns="91425" bIns="45700" anchor="t" anchorCtr="0">
            <a:noAutofit/>
          </a:bodyPr>
          <a:lstStyle/>
          <a:p>
            <a:pPr>
              <a:lnSpc>
                <a:spcPct val="115000"/>
              </a:lnSpc>
              <a:buClr>
                <a:srgbClr val="000000"/>
              </a:buClr>
              <a:buSzPts val="2000"/>
            </a:pPr>
            <a:r>
              <a:rPr lang="en-US" sz="2000" b="1" i="1" dirty="0">
                <a:latin typeface="Century Gothic" panose="020B0502020202020204" pitchFamily="34" charset="0"/>
                <a:ea typeface="Times New Roman"/>
                <a:cs typeface="Times New Roman"/>
                <a:sym typeface="Times New Roman"/>
              </a:rPr>
              <a:t>Goal</a:t>
            </a:r>
          </a:p>
          <a:p>
            <a:pPr>
              <a:lnSpc>
                <a:spcPct val="115000"/>
              </a:lnSpc>
              <a:buClr>
                <a:srgbClr val="000000"/>
              </a:buClr>
              <a:buSzPts val="2000"/>
            </a:pPr>
            <a:r>
              <a:rPr lang="en-US" sz="2000" dirty="0">
                <a:latin typeface="Century Gothic" panose="020B0502020202020204" pitchFamily="34" charset="0"/>
                <a:ea typeface="Times New Roman"/>
                <a:cs typeface="Times New Roman"/>
                <a:sym typeface="Times New Roman"/>
              </a:rPr>
              <a:t>To streamline consortium-based analyses of metabolomics data through standardization of data, models, and results.</a:t>
            </a:r>
          </a:p>
          <a:p>
            <a:pPr>
              <a:lnSpc>
                <a:spcPct val="115000"/>
              </a:lnSpc>
              <a:buClr>
                <a:srgbClr val="000000"/>
              </a:buClr>
              <a:buSzPts val="2000"/>
            </a:pPr>
            <a:endParaRPr lang="en-US" sz="2000" dirty="0">
              <a:latin typeface="Century Gothic" panose="020B0502020202020204" pitchFamily="34" charset="0"/>
              <a:ea typeface="Times New Roman"/>
              <a:cs typeface="Times New Roman"/>
              <a:sym typeface="Times New Roman"/>
            </a:endParaRPr>
          </a:p>
          <a:p>
            <a:pPr>
              <a:lnSpc>
                <a:spcPct val="115000"/>
              </a:lnSpc>
              <a:buClr>
                <a:srgbClr val="000000"/>
              </a:buClr>
              <a:buSzPts val="2000"/>
            </a:pPr>
            <a:r>
              <a:rPr lang="en-US" sz="2000" b="1" i="1" dirty="0">
                <a:latin typeface="Century Gothic" panose="020B0502020202020204" pitchFamily="34" charset="0"/>
                <a:ea typeface="Times New Roman"/>
                <a:cs typeface="Times New Roman"/>
                <a:sym typeface="Times New Roman"/>
              </a:rPr>
              <a:t>Design Considerations</a:t>
            </a:r>
            <a:r>
              <a:rPr lang="en-US" sz="2000" dirty="0">
                <a:latin typeface="Century Gothic" panose="020B0502020202020204" pitchFamily="34" charset="0"/>
                <a:ea typeface="Times New Roman"/>
                <a:cs typeface="Times New Roman"/>
                <a:sym typeface="Times New Roman"/>
              </a:rPr>
              <a:t>:</a:t>
            </a:r>
          </a:p>
        </p:txBody>
      </p:sp>
      <p:sp>
        <p:nvSpPr>
          <p:cNvPr id="2" name="TextBox 1">
            <a:extLst>
              <a:ext uri="{FF2B5EF4-FFF2-40B4-BE49-F238E27FC236}">
                <a16:creationId xmlns:a16="http://schemas.microsoft.com/office/drawing/2014/main" id="{DDAD90A7-4FA2-3F42-A4FB-CCD3CE9B241F}"/>
              </a:ext>
            </a:extLst>
          </p:cNvPr>
          <p:cNvSpPr txBox="1"/>
          <p:nvPr/>
        </p:nvSpPr>
        <p:spPr>
          <a:xfrm>
            <a:off x="5470740" y="2995784"/>
            <a:ext cx="6512713" cy="2169825"/>
          </a:xfrm>
          <a:prstGeom prst="rect">
            <a:avLst/>
          </a:prstGeom>
          <a:noFill/>
        </p:spPr>
        <p:txBody>
          <a:bodyPr wrap="square" rtlCol="0">
            <a:spAutoFit/>
          </a:bodyPr>
          <a:lstStyle/>
          <a:p>
            <a:pPr marL="742950" lvl="1" indent="-285750">
              <a:lnSpc>
                <a:spcPct val="115000"/>
              </a:lnSpc>
              <a:buClr>
                <a:srgbClr val="000000"/>
              </a:buClr>
              <a:buSzPts val="2000"/>
              <a:buFont typeface="Arial" panose="020B0604020202020204" pitchFamily="34" charset="0"/>
              <a:buChar char="•"/>
            </a:pPr>
            <a:r>
              <a:rPr lang="en-US" sz="2000" dirty="0">
                <a:highlight>
                  <a:srgbClr val="FFFFFF"/>
                </a:highlight>
                <a:latin typeface="Century Gothic" panose="020B0502020202020204" pitchFamily="34" charset="0"/>
                <a:ea typeface="Times New Roman"/>
                <a:cs typeface="Times New Roman"/>
                <a:sym typeface="Times New Roman"/>
              </a:rPr>
              <a:t>Standardized data inputs and models</a:t>
            </a:r>
          </a:p>
          <a:p>
            <a:pPr marL="742950" lvl="1" indent="-285750">
              <a:lnSpc>
                <a:spcPct val="115000"/>
              </a:lnSpc>
              <a:buClr>
                <a:srgbClr val="000000"/>
              </a:buClr>
              <a:buSzPts val="2000"/>
              <a:buFont typeface="Arial" panose="020B0604020202020204" pitchFamily="34" charset="0"/>
              <a:buChar char="•"/>
            </a:pPr>
            <a:r>
              <a:rPr lang="en-US" sz="2000" dirty="0">
                <a:highlight>
                  <a:srgbClr val="FFFFFF"/>
                </a:highlight>
                <a:latin typeface="Century Gothic" panose="020B0502020202020204" pitchFamily="34" charset="0"/>
                <a:ea typeface="Times New Roman"/>
                <a:cs typeface="Times New Roman"/>
                <a:sym typeface="Times New Roman"/>
              </a:rPr>
              <a:t>Standardized and well documented results</a:t>
            </a:r>
          </a:p>
          <a:p>
            <a:pPr marL="742950" lvl="1" indent="-285750">
              <a:lnSpc>
                <a:spcPct val="115000"/>
              </a:lnSpc>
              <a:buClr>
                <a:srgbClr val="000000"/>
              </a:buClr>
              <a:buSzPts val="2000"/>
              <a:buFont typeface="Arial" panose="020B0604020202020204" pitchFamily="34" charset="0"/>
              <a:buChar char="•"/>
            </a:pPr>
            <a:r>
              <a:rPr lang="en-US" sz="2000" dirty="0">
                <a:highlight>
                  <a:srgbClr val="FFFFFF"/>
                </a:highlight>
                <a:latin typeface="Century Gothic" panose="020B0502020202020204" pitchFamily="34" charset="0"/>
                <a:ea typeface="Times New Roman"/>
                <a:cs typeface="Times New Roman"/>
                <a:sym typeface="Times New Roman"/>
              </a:rPr>
              <a:t>Applicable to other </a:t>
            </a:r>
            <a:r>
              <a:rPr lang="en-US" sz="2000" dirty="0" err="1">
                <a:highlight>
                  <a:srgbClr val="FFFFFF"/>
                </a:highlight>
                <a:latin typeface="Century Gothic" panose="020B0502020202020204" pitchFamily="34" charset="0"/>
                <a:ea typeface="Times New Roman"/>
                <a:cs typeface="Times New Roman"/>
                <a:sym typeface="Times New Roman"/>
              </a:rPr>
              <a:t>omic</a:t>
            </a:r>
            <a:r>
              <a:rPr lang="en-US" sz="2000" dirty="0">
                <a:highlight>
                  <a:srgbClr val="FFFFFF"/>
                </a:highlight>
                <a:latin typeface="Century Gothic" panose="020B0502020202020204" pitchFamily="34" charset="0"/>
                <a:ea typeface="Times New Roman"/>
                <a:cs typeface="Times New Roman"/>
                <a:sym typeface="Times New Roman"/>
              </a:rPr>
              <a:t> data</a:t>
            </a:r>
          </a:p>
          <a:p>
            <a:pPr marL="742950" lvl="1" indent="-285750">
              <a:lnSpc>
                <a:spcPct val="115000"/>
              </a:lnSpc>
              <a:buClr>
                <a:srgbClr val="000000"/>
              </a:buClr>
              <a:buSzPts val="2000"/>
              <a:buFont typeface="Arial" panose="020B0604020202020204" pitchFamily="34" charset="0"/>
              <a:buChar char="•"/>
            </a:pPr>
            <a:r>
              <a:rPr lang="en-US" sz="2000" dirty="0">
                <a:highlight>
                  <a:srgbClr val="FFFFFF"/>
                </a:highlight>
                <a:latin typeface="Century Gothic" panose="020B0502020202020204" pitchFamily="34" charset="0"/>
                <a:ea typeface="Times New Roman"/>
                <a:cs typeface="Times New Roman"/>
                <a:sym typeface="Times New Roman"/>
              </a:rPr>
              <a:t>Can be run locally (e.g. R package) or through a web app</a:t>
            </a:r>
          </a:p>
          <a:p>
            <a:endParaRPr lang="en-US" sz="2000" dirty="0"/>
          </a:p>
        </p:txBody>
      </p:sp>
      <p:sp>
        <p:nvSpPr>
          <p:cNvPr id="18" name="TextBox 17">
            <a:extLst>
              <a:ext uri="{FF2B5EF4-FFF2-40B4-BE49-F238E27FC236}">
                <a16:creationId xmlns:a16="http://schemas.microsoft.com/office/drawing/2014/main" id="{DACAEE38-FAAD-6841-B739-74864D5E5FCA}"/>
              </a:ext>
            </a:extLst>
          </p:cNvPr>
          <p:cNvSpPr txBox="1"/>
          <p:nvPr/>
        </p:nvSpPr>
        <p:spPr>
          <a:xfrm>
            <a:off x="-78484" y="2995784"/>
            <a:ext cx="5085913" cy="2169825"/>
          </a:xfrm>
          <a:prstGeom prst="rect">
            <a:avLst/>
          </a:prstGeom>
          <a:noFill/>
        </p:spPr>
        <p:txBody>
          <a:bodyPr wrap="square" rtlCol="0">
            <a:spAutoFit/>
          </a:bodyPr>
          <a:lstStyle/>
          <a:p>
            <a:pPr marL="742950" lvl="1" indent="-285750">
              <a:lnSpc>
                <a:spcPct val="115000"/>
              </a:lnSpc>
              <a:buClr>
                <a:srgbClr val="000000"/>
              </a:buClr>
              <a:buSzPts val="2000"/>
              <a:buFont typeface="Arial" panose="020B0604020202020204" pitchFamily="34" charset="0"/>
              <a:buChar char="•"/>
            </a:pPr>
            <a:r>
              <a:rPr lang="en-US" sz="2000" dirty="0">
                <a:highlight>
                  <a:srgbClr val="FFFFFF"/>
                </a:highlight>
                <a:latin typeface="Century Gothic" panose="020B0502020202020204" pitchFamily="34" charset="0"/>
                <a:ea typeface="Times New Roman"/>
                <a:cs typeface="Times New Roman"/>
                <a:sym typeface="Times New Roman"/>
              </a:rPr>
              <a:t>High usability (by expert and non-expert analysts) and accessibility </a:t>
            </a:r>
          </a:p>
          <a:p>
            <a:pPr marL="742950" lvl="1" indent="-285750">
              <a:lnSpc>
                <a:spcPct val="115000"/>
              </a:lnSpc>
              <a:buClr>
                <a:srgbClr val="000000"/>
              </a:buClr>
              <a:buSzPts val="2000"/>
              <a:buFont typeface="Arial" panose="020B0604020202020204" pitchFamily="34" charset="0"/>
              <a:buChar char="•"/>
            </a:pPr>
            <a:r>
              <a:rPr lang="en-US" sz="2000" dirty="0">
                <a:highlight>
                  <a:srgbClr val="FFFFFF"/>
                </a:highlight>
                <a:latin typeface="Century Gothic" panose="020B0502020202020204" pitchFamily="34" charset="0"/>
                <a:ea typeface="Times New Roman"/>
                <a:cs typeface="Times New Roman"/>
                <a:sym typeface="Times New Roman"/>
              </a:rPr>
              <a:t>Data protection</a:t>
            </a:r>
          </a:p>
          <a:p>
            <a:pPr marL="742950" lvl="1" indent="-285750">
              <a:lnSpc>
                <a:spcPct val="115000"/>
              </a:lnSpc>
              <a:buClr>
                <a:srgbClr val="000000"/>
              </a:buClr>
              <a:buSzPts val="2000"/>
              <a:buFont typeface="Arial" panose="020B0604020202020204" pitchFamily="34" charset="0"/>
              <a:buChar char="•"/>
            </a:pPr>
            <a:r>
              <a:rPr lang="en-US" sz="2000" dirty="0">
                <a:highlight>
                  <a:srgbClr val="FFFFFF"/>
                </a:highlight>
                <a:latin typeface="Century Gothic" panose="020B0502020202020204" pitchFamily="34" charset="0"/>
                <a:ea typeface="Times New Roman"/>
                <a:cs typeface="Times New Roman"/>
                <a:sym typeface="Times New Roman"/>
              </a:rPr>
              <a:t>Follows best practices for coding and algorithm development</a:t>
            </a:r>
          </a:p>
          <a:p>
            <a:endParaRPr lang="en-US" sz="2000" dirty="0"/>
          </a:p>
        </p:txBody>
      </p:sp>
    </p:spTree>
    <p:extLst>
      <p:ext uri="{BB962C8B-B14F-4D97-AF65-F5344CB8AC3E}">
        <p14:creationId xmlns:p14="http://schemas.microsoft.com/office/powerpoint/2010/main" val="1197876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6025"/>
            <a:ext cx="11676544" cy="1131889"/>
          </a:xfrm>
        </p:spPr>
        <p:txBody>
          <a:bodyPr anchor="b">
            <a:normAutofit/>
          </a:bodyPr>
          <a:lstStyle/>
          <a:p>
            <a:r>
              <a:rPr lang="en-US" altLang="en-US" sz="3600" dirty="0">
                <a:latin typeface="Century Gothic" panose="020B0502020202020204" pitchFamily="34" charset="0"/>
              </a:rPr>
              <a:t>Upcoming Release: Flexibility in Parameters That Apply to All Models</a:t>
            </a:r>
            <a:endParaRPr lang="en-US" sz="3500" b="1" dirty="0">
              <a:latin typeface="Century Gothic" panose="020B0502020202020204" pitchFamily="34" charset="0"/>
              <a:ea typeface="Arial" charset="0"/>
              <a:cs typeface="Arial" charset="0"/>
            </a:endParaRPr>
          </a:p>
        </p:txBody>
      </p:sp>
      <p:pic>
        <p:nvPicPr>
          <p:cNvPr id="5" name="Picture 4">
            <a:extLst>
              <a:ext uri="{FF2B5EF4-FFF2-40B4-BE49-F238E27FC236}">
                <a16:creationId xmlns:a16="http://schemas.microsoft.com/office/drawing/2014/main" id="{698D0DC5-AA7A-EB43-ABF9-A3E4E37A25DC}"/>
              </a:ext>
            </a:extLst>
          </p:cNvPr>
          <p:cNvPicPr>
            <a:picLocks noChangeAspect="1"/>
          </p:cNvPicPr>
          <p:nvPr/>
        </p:nvPicPr>
        <p:blipFill rotWithShape="1">
          <a:blip r:embed="rId3"/>
          <a:srcRect b="64205"/>
          <a:stretch/>
        </p:blipFill>
        <p:spPr>
          <a:xfrm>
            <a:off x="0" y="1966901"/>
            <a:ext cx="12192000" cy="1426718"/>
          </a:xfrm>
          <a:prstGeom prst="rect">
            <a:avLst/>
          </a:prstGeom>
        </p:spPr>
      </p:pic>
      <p:sp>
        <p:nvSpPr>
          <p:cNvPr id="6" name="TextBox 5">
            <a:extLst>
              <a:ext uri="{FF2B5EF4-FFF2-40B4-BE49-F238E27FC236}">
                <a16:creationId xmlns:a16="http://schemas.microsoft.com/office/drawing/2014/main" id="{BE73BF2C-6647-5448-97D7-ED518E8C021B}"/>
              </a:ext>
            </a:extLst>
          </p:cNvPr>
          <p:cNvSpPr txBox="1"/>
          <p:nvPr/>
        </p:nvSpPr>
        <p:spPr>
          <a:xfrm>
            <a:off x="0" y="3765406"/>
            <a:ext cx="11991032" cy="1200329"/>
          </a:xfrm>
          <a:prstGeom prst="rect">
            <a:avLst/>
          </a:prstGeom>
          <a:noFill/>
        </p:spPr>
        <p:txBody>
          <a:bodyPr wrap="square" rtlCol="0">
            <a:spAutoFit/>
          </a:bodyPr>
          <a:lstStyle/>
          <a:p>
            <a:r>
              <a:rPr lang="en-US" dirty="0">
                <a:latin typeface="Century Gothic" panose="020B0502020202020204" pitchFamily="34" charset="0"/>
              </a:rPr>
              <a:t>Default options used by the software can be overridden by the lead analyst</a:t>
            </a:r>
          </a:p>
          <a:p>
            <a:endParaRPr lang="en-US" dirty="0">
              <a:latin typeface="Century Gothic" panose="020B0502020202020204" pitchFamily="34" charset="0"/>
            </a:endParaRPr>
          </a:p>
          <a:p>
            <a:r>
              <a:rPr lang="en-US" dirty="0">
                <a:latin typeface="Century Gothic" panose="020B0502020202020204" pitchFamily="34" charset="0"/>
              </a:rPr>
              <a:t>Options can be overridden for a specific model</a:t>
            </a:r>
          </a:p>
          <a:p>
            <a:endParaRPr lang="en-US" dirty="0">
              <a:latin typeface="Century Gothic" panose="020B0502020202020204" pitchFamily="34" charset="0"/>
            </a:endParaRPr>
          </a:p>
        </p:txBody>
      </p:sp>
    </p:spTree>
    <p:extLst>
      <p:ext uri="{BB962C8B-B14F-4D97-AF65-F5344CB8AC3E}">
        <p14:creationId xmlns:p14="http://schemas.microsoft.com/office/powerpoint/2010/main" val="4202437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13025"/>
            <a:ext cx="11676544" cy="1131889"/>
          </a:xfrm>
        </p:spPr>
        <p:txBody>
          <a:bodyPr anchor="b">
            <a:normAutofit/>
          </a:bodyPr>
          <a:lstStyle/>
          <a:p>
            <a:r>
              <a:rPr lang="en-US" altLang="en-US" sz="3600" dirty="0">
                <a:latin typeface="Century Gothic" panose="020B0502020202020204" pitchFamily="34" charset="0"/>
              </a:rPr>
              <a:t>Upcoming Release: Flexibility in Parameters That Apply to Specific Models</a:t>
            </a:r>
            <a:endParaRPr lang="en-US" sz="3500" b="1" dirty="0">
              <a:latin typeface="Century Gothic" panose="020B0502020202020204" pitchFamily="34" charset="0"/>
              <a:ea typeface="Arial" charset="0"/>
              <a:cs typeface="Arial" charset="0"/>
            </a:endParaRPr>
          </a:p>
        </p:txBody>
      </p:sp>
      <p:sp>
        <p:nvSpPr>
          <p:cNvPr id="6" name="TextBox 5">
            <a:extLst>
              <a:ext uri="{FF2B5EF4-FFF2-40B4-BE49-F238E27FC236}">
                <a16:creationId xmlns:a16="http://schemas.microsoft.com/office/drawing/2014/main" id="{BE73BF2C-6647-5448-97D7-ED518E8C021B}"/>
              </a:ext>
            </a:extLst>
          </p:cNvPr>
          <p:cNvSpPr txBox="1"/>
          <p:nvPr/>
        </p:nvSpPr>
        <p:spPr>
          <a:xfrm>
            <a:off x="0" y="5423556"/>
            <a:ext cx="11991032" cy="877163"/>
          </a:xfrm>
          <a:prstGeom prst="rect">
            <a:avLst/>
          </a:prstGeom>
          <a:noFill/>
        </p:spPr>
        <p:txBody>
          <a:bodyPr wrap="square" rtlCol="0">
            <a:spAutoFit/>
          </a:bodyPr>
          <a:lstStyle/>
          <a:p>
            <a:endParaRPr lang="en-US" sz="1700" dirty="0">
              <a:latin typeface="Century Gothic" panose="020B0502020202020204" pitchFamily="34" charset="0"/>
            </a:endParaRPr>
          </a:p>
          <a:p>
            <a:r>
              <a:rPr lang="en-US" sz="1700" dirty="0">
                <a:latin typeface="Century Gothic" panose="020B0502020202020204" pitchFamily="34" charset="0"/>
              </a:rPr>
              <a:t>Minimum number of subjects is overridden for ”correlation” models only. </a:t>
            </a:r>
          </a:p>
          <a:p>
            <a:endParaRPr lang="en-US" sz="1700" dirty="0">
              <a:latin typeface="Century Gothic" panose="020B0502020202020204" pitchFamily="34" charset="0"/>
            </a:endParaRPr>
          </a:p>
        </p:txBody>
      </p:sp>
      <p:pic>
        <p:nvPicPr>
          <p:cNvPr id="8" name="Picture 7">
            <a:extLst>
              <a:ext uri="{FF2B5EF4-FFF2-40B4-BE49-F238E27FC236}">
                <a16:creationId xmlns:a16="http://schemas.microsoft.com/office/drawing/2014/main" id="{D9D0DCA1-1A43-1148-88D1-ECE5D955BCDB}"/>
              </a:ext>
            </a:extLst>
          </p:cNvPr>
          <p:cNvPicPr>
            <a:picLocks noChangeAspect="1"/>
          </p:cNvPicPr>
          <p:nvPr/>
        </p:nvPicPr>
        <p:blipFill rotWithShape="1">
          <a:blip r:embed="rId3"/>
          <a:srcRect b="26390"/>
          <a:stretch/>
        </p:blipFill>
        <p:spPr>
          <a:xfrm>
            <a:off x="0" y="2704964"/>
            <a:ext cx="12192000" cy="2933971"/>
          </a:xfrm>
          <a:prstGeom prst="rect">
            <a:avLst/>
          </a:prstGeom>
        </p:spPr>
      </p:pic>
      <p:sp>
        <p:nvSpPr>
          <p:cNvPr id="9" name="Oval 8">
            <a:extLst>
              <a:ext uri="{FF2B5EF4-FFF2-40B4-BE49-F238E27FC236}">
                <a16:creationId xmlns:a16="http://schemas.microsoft.com/office/drawing/2014/main" id="{5C7C1D24-092D-9441-8EED-6F5F051D9712}"/>
              </a:ext>
            </a:extLst>
          </p:cNvPr>
          <p:cNvSpPr/>
          <p:nvPr/>
        </p:nvSpPr>
        <p:spPr>
          <a:xfrm>
            <a:off x="1418597" y="3738305"/>
            <a:ext cx="1877053" cy="24015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07212314-FACC-0E48-A1C5-D7E0F5B6DCB3}"/>
              </a:ext>
            </a:extLst>
          </p:cNvPr>
          <p:cNvSpPr/>
          <p:nvPr/>
        </p:nvSpPr>
        <p:spPr>
          <a:xfrm>
            <a:off x="0" y="4454870"/>
            <a:ext cx="11666136" cy="1607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4E02EA3-47CF-4D43-A62D-5474FD1BCB67}"/>
              </a:ext>
            </a:extLst>
          </p:cNvPr>
          <p:cNvPicPr>
            <a:picLocks noChangeAspect="1"/>
          </p:cNvPicPr>
          <p:nvPr/>
        </p:nvPicPr>
        <p:blipFill>
          <a:blip r:embed="rId4"/>
          <a:stretch>
            <a:fillRect/>
          </a:stretch>
        </p:blipFill>
        <p:spPr>
          <a:xfrm>
            <a:off x="0" y="1177336"/>
            <a:ext cx="12192000" cy="1351984"/>
          </a:xfrm>
          <a:prstGeom prst="rect">
            <a:avLst/>
          </a:prstGeom>
        </p:spPr>
      </p:pic>
      <p:sp>
        <p:nvSpPr>
          <p:cNvPr id="11" name="Rectangle 10">
            <a:extLst>
              <a:ext uri="{FF2B5EF4-FFF2-40B4-BE49-F238E27FC236}">
                <a16:creationId xmlns:a16="http://schemas.microsoft.com/office/drawing/2014/main" id="{6040801E-A1BA-CB40-9BA1-FF326F3352DC}"/>
              </a:ext>
            </a:extLst>
          </p:cNvPr>
          <p:cNvSpPr/>
          <p:nvPr/>
        </p:nvSpPr>
        <p:spPr>
          <a:xfrm>
            <a:off x="11251798" y="1600095"/>
            <a:ext cx="930677" cy="17262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093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89E94C-6FA8-0247-A570-815B4FB35F31}"/>
              </a:ext>
            </a:extLst>
          </p:cNvPr>
          <p:cNvPicPr>
            <a:picLocks noChangeAspect="1"/>
          </p:cNvPicPr>
          <p:nvPr/>
        </p:nvPicPr>
        <p:blipFill>
          <a:blip r:embed="rId2"/>
          <a:stretch>
            <a:fillRect/>
          </a:stretch>
        </p:blipFill>
        <p:spPr>
          <a:xfrm>
            <a:off x="0" y="335127"/>
            <a:ext cx="12192000" cy="6187746"/>
          </a:xfrm>
          <a:prstGeom prst="rect">
            <a:avLst/>
          </a:prstGeom>
        </p:spPr>
      </p:pic>
    </p:spTree>
    <p:extLst>
      <p:ext uri="{BB962C8B-B14F-4D97-AF65-F5344CB8AC3E}">
        <p14:creationId xmlns:p14="http://schemas.microsoft.com/office/powerpoint/2010/main" val="3323460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40BE9-8396-394E-AFC8-DFD83C4AE24C}"/>
              </a:ext>
            </a:extLst>
          </p:cNvPr>
          <p:cNvSpPr txBox="1"/>
          <p:nvPr/>
        </p:nvSpPr>
        <p:spPr>
          <a:xfrm>
            <a:off x="526473" y="581890"/>
            <a:ext cx="6115777" cy="1200329"/>
          </a:xfrm>
          <a:prstGeom prst="rect">
            <a:avLst/>
          </a:prstGeom>
          <a:noFill/>
        </p:spPr>
        <p:txBody>
          <a:bodyPr wrap="none" rtlCol="0">
            <a:spAutoFit/>
          </a:bodyPr>
          <a:lstStyle/>
          <a:p>
            <a:r>
              <a:rPr lang="en-US" dirty="0"/>
              <a:t>Feedback from session:</a:t>
            </a:r>
          </a:p>
          <a:p>
            <a:pPr marL="285750" indent="-285750">
              <a:buFontTx/>
              <a:buChar char="-"/>
            </a:pPr>
            <a:r>
              <a:rPr lang="en-US" dirty="0"/>
              <a:t>Include multivariate analyses (PCA&lt; PLS-da, ML&lt; etc.)</a:t>
            </a:r>
          </a:p>
          <a:p>
            <a:pPr marL="285750" indent="-285750">
              <a:buFontTx/>
              <a:buChar char="-"/>
            </a:pPr>
            <a:r>
              <a:rPr lang="en-US" dirty="0"/>
              <a:t>Include metrics for </a:t>
            </a:r>
            <a:r>
              <a:rPr lang="en-US"/>
              <a:t>biomarker studies</a:t>
            </a:r>
          </a:p>
          <a:p>
            <a:pPr marL="285750" indent="-285750">
              <a:buFontTx/>
              <a:buChar char="-"/>
            </a:pPr>
            <a:endParaRPr lang="en-US" dirty="0"/>
          </a:p>
        </p:txBody>
      </p:sp>
    </p:spTree>
    <p:extLst>
      <p:ext uri="{BB962C8B-B14F-4D97-AF65-F5344CB8AC3E}">
        <p14:creationId xmlns:p14="http://schemas.microsoft.com/office/powerpoint/2010/main" val="54088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227"/>
            <a:ext cx="11676544" cy="1131889"/>
          </a:xfrm>
        </p:spPr>
        <p:txBody>
          <a:bodyPr anchor="b">
            <a:normAutofit/>
          </a:bodyPr>
          <a:lstStyle/>
          <a:p>
            <a:r>
              <a:rPr lang="en-US" altLang="en-US" sz="3600" dirty="0">
                <a:latin typeface="Century Gothic" panose="020B0502020202020204" pitchFamily="34" charset="0"/>
              </a:rPr>
              <a:t>Consortium-based meta-analyses of metabolomic data</a:t>
            </a:r>
            <a:endParaRPr lang="en-US" sz="3500" b="1" dirty="0">
              <a:latin typeface="Century Gothic" panose="020B0502020202020204" pitchFamily="34" charset="0"/>
              <a:ea typeface="Arial" charset="0"/>
              <a:cs typeface="Arial" charset="0"/>
            </a:endParaRPr>
          </a:p>
        </p:txBody>
      </p:sp>
      <p:sp>
        <p:nvSpPr>
          <p:cNvPr id="17" name="Google Shape;105;p3">
            <a:extLst>
              <a:ext uri="{FF2B5EF4-FFF2-40B4-BE49-F238E27FC236}">
                <a16:creationId xmlns:a16="http://schemas.microsoft.com/office/drawing/2014/main" id="{C1A3EC50-FA4B-6745-931C-5DC0204D1A49}"/>
              </a:ext>
            </a:extLst>
          </p:cNvPr>
          <p:cNvSpPr txBox="1"/>
          <p:nvPr/>
        </p:nvSpPr>
        <p:spPr>
          <a:xfrm>
            <a:off x="384827" y="1363340"/>
            <a:ext cx="11435698" cy="4751710"/>
          </a:xfrm>
          <a:prstGeom prst="rect">
            <a:avLst/>
          </a:prstGeom>
          <a:noFill/>
          <a:ln>
            <a:noFill/>
          </a:ln>
        </p:spPr>
        <p:txBody>
          <a:bodyPr spcFirstLastPara="1" wrap="square" lIns="91425" tIns="91425" rIns="91425" bIns="45700" anchor="t" anchorCtr="0">
            <a:noAutofit/>
          </a:bodyPr>
          <a:lstStyle/>
          <a:p>
            <a:pPr>
              <a:lnSpc>
                <a:spcPct val="115000"/>
              </a:lnSpc>
              <a:buClr>
                <a:srgbClr val="000000"/>
              </a:buClr>
              <a:buSzPts val="2000"/>
            </a:pPr>
            <a:r>
              <a:rPr lang="en-US" sz="2000" b="1" i="1" dirty="0">
                <a:latin typeface="Century Gothic" panose="020B0502020202020204" pitchFamily="34" charset="0"/>
                <a:ea typeface="Times New Roman"/>
                <a:cs typeface="Times New Roman"/>
                <a:sym typeface="Times New Roman"/>
              </a:rPr>
              <a:t>Federated Data Analysis</a:t>
            </a:r>
          </a:p>
          <a:p>
            <a:pPr marL="800100" lvl="1" indent="-342900">
              <a:lnSpc>
                <a:spcPct val="115000"/>
              </a:lnSpc>
              <a:buClr>
                <a:srgbClr val="000000"/>
              </a:buClr>
              <a:buSzPts val="2000"/>
              <a:buFont typeface="Arial" panose="020B0604020202020204" pitchFamily="34" charset="0"/>
              <a:buChar char="•"/>
            </a:pPr>
            <a:r>
              <a:rPr lang="en-US" sz="2000" dirty="0">
                <a:latin typeface="Century Gothic" panose="020B0502020202020204" pitchFamily="34" charset="0"/>
                <a:ea typeface="Times New Roman"/>
                <a:cs typeface="Times New Roman"/>
                <a:sym typeface="Times New Roman"/>
              </a:rPr>
              <a:t>Cohorts evaluate their own data and results are pooled centrally</a:t>
            </a:r>
          </a:p>
          <a:p>
            <a:pPr marL="800100" lvl="1" indent="-342900">
              <a:lnSpc>
                <a:spcPct val="115000"/>
              </a:lnSpc>
              <a:buClr>
                <a:srgbClr val="000000"/>
              </a:buClr>
              <a:buSzPts val="2000"/>
              <a:buFont typeface="Arial" panose="020B0604020202020204" pitchFamily="34" charset="0"/>
              <a:buChar char="•"/>
            </a:pPr>
            <a:r>
              <a:rPr lang="en-US" sz="2000" dirty="0">
                <a:latin typeface="Century Gothic" panose="020B0502020202020204" pitchFamily="34" charset="0"/>
                <a:ea typeface="Times New Roman"/>
                <a:cs typeface="Times New Roman"/>
                <a:sym typeface="Times New Roman"/>
              </a:rPr>
              <a:t>Used when institutes cannot transfer data (e.g. EU General Data Protection Regulation)</a:t>
            </a:r>
          </a:p>
          <a:p>
            <a:pPr>
              <a:lnSpc>
                <a:spcPct val="150000"/>
              </a:lnSpc>
              <a:buClr>
                <a:srgbClr val="000000"/>
              </a:buClr>
              <a:buSzPts val="2000"/>
            </a:pPr>
            <a:r>
              <a:rPr lang="en-US" sz="2000" b="1" i="1" dirty="0">
                <a:latin typeface="Century Gothic" panose="020B0502020202020204" pitchFamily="34" charset="0"/>
                <a:ea typeface="Times New Roman"/>
                <a:cs typeface="Times New Roman"/>
                <a:sym typeface="Times New Roman"/>
              </a:rPr>
              <a:t>Current Solutions</a:t>
            </a:r>
          </a:p>
          <a:p>
            <a:pPr marL="800100" lvl="1" indent="-342900">
              <a:lnSpc>
                <a:spcPct val="115000"/>
              </a:lnSpc>
              <a:buClr>
                <a:srgbClr val="000000"/>
              </a:buClr>
              <a:buSzPts val="2000"/>
              <a:buFont typeface="Arial" panose="020B0604020202020204" pitchFamily="34" charset="0"/>
              <a:buChar char="•"/>
            </a:pPr>
            <a:r>
              <a:rPr lang="en-US" sz="2000" dirty="0">
                <a:latin typeface="Century Gothic" panose="020B0502020202020204" pitchFamily="34" charset="0"/>
                <a:ea typeface="Times New Roman"/>
                <a:cs typeface="Times New Roman"/>
                <a:sym typeface="Times New Roman"/>
              </a:rPr>
              <a:t>Code for statistical models sent to each institute </a:t>
            </a:r>
          </a:p>
          <a:p>
            <a:pPr lvl="1">
              <a:lnSpc>
                <a:spcPct val="115000"/>
              </a:lnSpc>
              <a:buClr>
                <a:srgbClr val="000000"/>
              </a:buClr>
              <a:buSzPts val="2000"/>
            </a:pPr>
            <a:r>
              <a:rPr lang="en-US" sz="2000" dirty="0">
                <a:latin typeface="Century Gothic" panose="020B0502020202020204" pitchFamily="34" charset="0"/>
                <a:ea typeface="Times New Roman"/>
                <a:cs typeface="Times New Roman"/>
                <a:sym typeface="Times New Roman"/>
              </a:rPr>
              <a:t>	</a:t>
            </a:r>
            <a:r>
              <a:rPr lang="en-US" sz="2000" dirty="0">
                <a:latin typeface="Century Gothic" panose="020B0502020202020204" pitchFamily="34" charset="0"/>
                <a:ea typeface="Times New Roman"/>
                <a:cs typeface="Times New Roman"/>
                <a:sym typeface="Wingdings" pitchFamily="2" charset="2"/>
              </a:rPr>
              <a:t></a:t>
            </a:r>
            <a:r>
              <a:rPr lang="en-US" sz="2000" dirty="0">
                <a:latin typeface="Century Gothic" panose="020B0502020202020204" pitchFamily="34" charset="0"/>
                <a:ea typeface="Times New Roman"/>
                <a:cs typeface="Times New Roman"/>
                <a:sym typeface="Times New Roman"/>
              </a:rPr>
              <a:t> requires expert analyst to harmonize data and run models</a:t>
            </a:r>
          </a:p>
          <a:p>
            <a:pPr marL="800100" lvl="1" indent="-342900">
              <a:lnSpc>
                <a:spcPct val="115000"/>
              </a:lnSpc>
              <a:buClr>
                <a:srgbClr val="000000"/>
              </a:buClr>
              <a:buSzPts val="2000"/>
              <a:buFont typeface="Arial" panose="020B0604020202020204" pitchFamily="34" charset="0"/>
              <a:buChar char="•"/>
            </a:pPr>
            <a:r>
              <a:rPr lang="en-US" sz="2000" dirty="0">
                <a:latin typeface="Century Gothic" panose="020B0502020202020204" pitchFamily="34" charset="0"/>
                <a:ea typeface="Times New Roman"/>
                <a:cs typeface="Times New Roman"/>
                <a:sym typeface="Times New Roman"/>
              </a:rPr>
              <a:t>Software that allows expert analysts to send models to each institute’s data </a:t>
            </a:r>
          </a:p>
          <a:p>
            <a:pPr lvl="1">
              <a:lnSpc>
                <a:spcPct val="115000"/>
              </a:lnSpc>
              <a:buClr>
                <a:srgbClr val="000000"/>
              </a:buClr>
              <a:buSzPts val="2000"/>
            </a:pPr>
            <a:r>
              <a:rPr lang="en-US" sz="2000" dirty="0">
                <a:latin typeface="Century Gothic" panose="020B0502020202020204" pitchFamily="34" charset="0"/>
                <a:ea typeface="Times New Roman"/>
                <a:cs typeface="Times New Roman"/>
                <a:sym typeface="Times New Roman"/>
              </a:rPr>
              <a:t>	</a:t>
            </a:r>
            <a:r>
              <a:rPr lang="en-US" sz="2000" dirty="0">
                <a:latin typeface="Century Gothic" panose="020B0502020202020204" pitchFamily="34" charset="0"/>
                <a:ea typeface="Times New Roman"/>
                <a:cs typeface="Times New Roman"/>
                <a:sym typeface="Wingdings" pitchFamily="2" charset="2"/>
              </a:rPr>
              <a:t> requires data use agreements and hosting of the software on specialized servers</a:t>
            </a:r>
          </a:p>
          <a:p>
            <a:pPr>
              <a:lnSpc>
                <a:spcPct val="150000"/>
              </a:lnSpc>
              <a:buClr>
                <a:srgbClr val="000000"/>
              </a:buClr>
              <a:buSzPts val="2000"/>
            </a:pPr>
            <a:r>
              <a:rPr lang="en-US" sz="2000" b="1" i="1" dirty="0">
                <a:latin typeface="Century Gothic" panose="020B0502020202020204" pitchFamily="34" charset="0"/>
                <a:ea typeface="Times New Roman"/>
                <a:cs typeface="Times New Roman"/>
                <a:sym typeface="Wingdings" pitchFamily="2" charset="2"/>
              </a:rPr>
              <a:t>Unmet Needs</a:t>
            </a:r>
          </a:p>
          <a:p>
            <a:pPr marL="800100" lvl="1" indent="-342900">
              <a:lnSpc>
                <a:spcPct val="115000"/>
              </a:lnSpc>
              <a:buClr>
                <a:srgbClr val="000000"/>
              </a:buClr>
              <a:buSzPts val="2000"/>
              <a:buFont typeface="Arial" panose="020B0604020202020204" pitchFamily="34" charset="0"/>
              <a:buChar char="•"/>
            </a:pPr>
            <a:r>
              <a:rPr lang="en-US" sz="2000" dirty="0">
                <a:latin typeface="Century Gothic" panose="020B0502020202020204" pitchFamily="34" charset="0"/>
                <a:ea typeface="Times New Roman"/>
                <a:cs typeface="Times New Roman"/>
                <a:sym typeface="Wingdings" pitchFamily="2" charset="2"/>
              </a:rPr>
              <a:t>Minimize or eliminate data use permissions and consent</a:t>
            </a:r>
          </a:p>
          <a:p>
            <a:pPr marL="800100" lvl="1" indent="-342900">
              <a:lnSpc>
                <a:spcPct val="115000"/>
              </a:lnSpc>
              <a:buClr>
                <a:srgbClr val="000000"/>
              </a:buClr>
              <a:buSzPts val="2000"/>
              <a:buFont typeface="Arial" panose="020B0604020202020204" pitchFamily="34" charset="0"/>
              <a:buChar char="•"/>
            </a:pPr>
            <a:r>
              <a:rPr lang="en-US" sz="2000" dirty="0">
                <a:latin typeface="Century Gothic" panose="020B0502020202020204" pitchFamily="34" charset="0"/>
                <a:ea typeface="Times New Roman"/>
                <a:cs typeface="Times New Roman"/>
                <a:sym typeface="Wingdings" pitchFamily="2" charset="2"/>
              </a:rPr>
              <a:t>Minimize burden on analyst to harmonize data and run models (without errors)</a:t>
            </a:r>
          </a:p>
        </p:txBody>
      </p:sp>
    </p:spTree>
    <p:extLst>
      <p:ext uri="{BB962C8B-B14F-4D97-AF65-F5344CB8AC3E}">
        <p14:creationId xmlns:p14="http://schemas.microsoft.com/office/powerpoint/2010/main" val="3045253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227"/>
            <a:ext cx="11676544" cy="1131889"/>
          </a:xfrm>
        </p:spPr>
        <p:txBody>
          <a:bodyPr anchor="b">
            <a:normAutofit/>
          </a:bodyPr>
          <a:lstStyle/>
          <a:p>
            <a:r>
              <a:rPr lang="en-US" altLang="en-US" sz="3600" dirty="0">
                <a:latin typeface="Century Gothic" panose="020B0502020202020204" pitchFamily="34" charset="0"/>
              </a:rPr>
              <a:t>Our process for federated data analyses</a:t>
            </a:r>
            <a:br>
              <a:rPr lang="en-US" altLang="en-US" sz="3600" dirty="0">
                <a:latin typeface="Century Gothic" panose="020B0502020202020204" pitchFamily="34" charset="0"/>
              </a:rPr>
            </a:br>
            <a:endParaRPr lang="en-US" sz="3500" b="1" dirty="0">
              <a:latin typeface="Century Gothic" panose="020B0502020202020204" pitchFamily="34" charset="0"/>
              <a:ea typeface="Arial" charset="0"/>
              <a:cs typeface="Arial" charset="0"/>
            </a:endParaRPr>
          </a:p>
        </p:txBody>
      </p:sp>
      <p:grpSp>
        <p:nvGrpSpPr>
          <p:cNvPr id="8" name="Group 7">
            <a:extLst>
              <a:ext uri="{FF2B5EF4-FFF2-40B4-BE49-F238E27FC236}">
                <a16:creationId xmlns:a16="http://schemas.microsoft.com/office/drawing/2014/main" id="{FABB7EBA-F0F2-3445-81ED-44A950846250}"/>
              </a:ext>
            </a:extLst>
          </p:cNvPr>
          <p:cNvGrpSpPr/>
          <p:nvPr/>
        </p:nvGrpSpPr>
        <p:grpSpPr>
          <a:xfrm>
            <a:off x="1501541" y="1086404"/>
            <a:ext cx="8855410" cy="3681599"/>
            <a:chOff x="757321" y="1312382"/>
            <a:chExt cx="9932420" cy="3873576"/>
          </a:xfrm>
        </p:grpSpPr>
        <p:sp>
          <p:nvSpPr>
            <p:cNvPr id="9" name="Freeform 8">
              <a:extLst>
                <a:ext uri="{FF2B5EF4-FFF2-40B4-BE49-F238E27FC236}">
                  <a16:creationId xmlns:a16="http://schemas.microsoft.com/office/drawing/2014/main" id="{85B7A61D-9C67-4F4A-BFD4-5C3E8745603E}"/>
                </a:ext>
              </a:extLst>
            </p:cNvPr>
            <p:cNvSpPr/>
            <p:nvPr/>
          </p:nvSpPr>
          <p:spPr>
            <a:xfrm>
              <a:off x="5624932" y="1312382"/>
              <a:ext cx="1715545" cy="1658016"/>
            </a:xfrm>
            <a:custGeom>
              <a:avLst/>
              <a:gdLst>
                <a:gd name="connsiteX0" fmla="*/ 0 w 2560320"/>
                <a:gd name="connsiteY0" fmla="*/ 778952 h 2560320"/>
                <a:gd name="connsiteX1" fmla="*/ 0 w 2560320"/>
                <a:gd name="connsiteY1" fmla="*/ 0 h 2560320"/>
                <a:gd name="connsiteX2" fmla="*/ 2560320 w 2560320"/>
                <a:gd name="connsiteY2" fmla="*/ 2560320 h 2560320"/>
                <a:gd name="connsiteX3" fmla="*/ 1781368 w 2560320"/>
                <a:gd name="connsiteY3" fmla="*/ 2560320 h 2560320"/>
                <a:gd name="connsiteX4" fmla="*/ 0 w 2560320"/>
                <a:gd name="connsiteY4" fmla="*/ 778952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2560320">
                  <a:moveTo>
                    <a:pt x="0" y="778952"/>
                  </a:moveTo>
                  <a:lnTo>
                    <a:pt x="0" y="0"/>
                  </a:lnTo>
                  <a:cubicBezTo>
                    <a:pt x="1414026" y="0"/>
                    <a:pt x="2560320" y="1146294"/>
                    <a:pt x="2560320" y="2560320"/>
                  </a:cubicBezTo>
                  <a:lnTo>
                    <a:pt x="1781368" y="2560320"/>
                  </a:lnTo>
                  <a:cubicBezTo>
                    <a:pt x="1781368" y="1576498"/>
                    <a:pt x="983822" y="778952"/>
                    <a:pt x="0" y="778952"/>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95FB84A-0656-B24C-B241-6BCD8E7F0D7D}"/>
                </a:ext>
              </a:extLst>
            </p:cNvPr>
            <p:cNvGrpSpPr/>
            <p:nvPr/>
          </p:nvGrpSpPr>
          <p:grpSpPr>
            <a:xfrm rot="10800000">
              <a:off x="3906132" y="1312425"/>
              <a:ext cx="1960622" cy="1658016"/>
              <a:chOff x="3904033" y="2660678"/>
              <a:chExt cx="2926079" cy="2560320"/>
            </a:xfrm>
          </p:grpSpPr>
          <p:sp>
            <p:nvSpPr>
              <p:cNvPr id="25" name="Freeform 24">
                <a:extLst>
                  <a:ext uri="{FF2B5EF4-FFF2-40B4-BE49-F238E27FC236}">
                    <a16:creationId xmlns:a16="http://schemas.microsoft.com/office/drawing/2014/main" id="{49374666-C8DE-2F48-843D-55B4560400F1}"/>
                  </a:ext>
                </a:extLst>
              </p:cNvPr>
              <p:cNvSpPr/>
              <p:nvPr/>
            </p:nvSpPr>
            <p:spPr>
              <a:xfrm rot="5400000">
                <a:off x="4269792" y="2660678"/>
                <a:ext cx="2560320" cy="2560320"/>
              </a:xfrm>
              <a:custGeom>
                <a:avLst/>
                <a:gdLst>
                  <a:gd name="connsiteX0" fmla="*/ 0 w 2560320"/>
                  <a:gd name="connsiteY0" fmla="*/ 778952 h 2560320"/>
                  <a:gd name="connsiteX1" fmla="*/ 0 w 2560320"/>
                  <a:gd name="connsiteY1" fmla="*/ 0 h 2560320"/>
                  <a:gd name="connsiteX2" fmla="*/ 2560320 w 2560320"/>
                  <a:gd name="connsiteY2" fmla="*/ 2560320 h 2560320"/>
                  <a:gd name="connsiteX3" fmla="*/ 1781368 w 2560320"/>
                  <a:gd name="connsiteY3" fmla="*/ 2560320 h 2560320"/>
                  <a:gd name="connsiteX4" fmla="*/ 0 w 2560320"/>
                  <a:gd name="connsiteY4" fmla="*/ 778952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2560320">
                    <a:moveTo>
                      <a:pt x="0" y="778952"/>
                    </a:moveTo>
                    <a:lnTo>
                      <a:pt x="0" y="0"/>
                    </a:lnTo>
                    <a:cubicBezTo>
                      <a:pt x="1414026" y="0"/>
                      <a:pt x="2560320" y="1146294"/>
                      <a:pt x="2560320" y="2560320"/>
                    </a:cubicBezTo>
                    <a:lnTo>
                      <a:pt x="1781368" y="2560320"/>
                    </a:lnTo>
                    <a:cubicBezTo>
                      <a:pt x="1781368" y="1576498"/>
                      <a:pt x="983822" y="778952"/>
                      <a:pt x="0" y="778952"/>
                    </a:cubicBezTo>
                    <a:close/>
                  </a:path>
                </a:pathLst>
              </a:cu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96945588-9B28-E24B-B709-83747FDA54DA}"/>
                  </a:ext>
                </a:extLst>
              </p:cNvPr>
              <p:cNvSpPr/>
              <p:nvPr/>
            </p:nvSpPr>
            <p:spPr>
              <a:xfrm rot="16200000">
                <a:off x="3698746" y="4647064"/>
                <a:ext cx="776334" cy="365760"/>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6167BF5-D042-2045-A564-A691093656CD}"/>
                </a:ext>
              </a:extLst>
            </p:cNvPr>
            <p:cNvGrpSpPr/>
            <p:nvPr/>
          </p:nvGrpSpPr>
          <p:grpSpPr>
            <a:xfrm rot="5400000">
              <a:off x="3815849" y="2826234"/>
              <a:ext cx="1896114" cy="1715545"/>
              <a:chOff x="3905195" y="3031127"/>
              <a:chExt cx="2924916" cy="2560321"/>
            </a:xfrm>
          </p:grpSpPr>
          <p:sp>
            <p:nvSpPr>
              <p:cNvPr id="23" name="Freeform 22">
                <a:extLst>
                  <a:ext uri="{FF2B5EF4-FFF2-40B4-BE49-F238E27FC236}">
                    <a16:creationId xmlns:a16="http://schemas.microsoft.com/office/drawing/2014/main" id="{E976F303-1F32-8D49-9DA2-B83CBECA1888}"/>
                  </a:ext>
                </a:extLst>
              </p:cNvPr>
              <p:cNvSpPr/>
              <p:nvPr/>
            </p:nvSpPr>
            <p:spPr>
              <a:xfrm rot="5400000">
                <a:off x="4269792" y="3031127"/>
                <a:ext cx="2560319" cy="2560319"/>
              </a:xfrm>
              <a:custGeom>
                <a:avLst/>
                <a:gdLst>
                  <a:gd name="connsiteX0" fmla="*/ 0 w 2560320"/>
                  <a:gd name="connsiteY0" fmla="*/ 778952 h 2560320"/>
                  <a:gd name="connsiteX1" fmla="*/ 0 w 2560320"/>
                  <a:gd name="connsiteY1" fmla="*/ 0 h 2560320"/>
                  <a:gd name="connsiteX2" fmla="*/ 2560320 w 2560320"/>
                  <a:gd name="connsiteY2" fmla="*/ 2560320 h 2560320"/>
                  <a:gd name="connsiteX3" fmla="*/ 1781368 w 2560320"/>
                  <a:gd name="connsiteY3" fmla="*/ 2560320 h 2560320"/>
                  <a:gd name="connsiteX4" fmla="*/ 0 w 2560320"/>
                  <a:gd name="connsiteY4" fmla="*/ 778952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2560320">
                    <a:moveTo>
                      <a:pt x="0" y="778952"/>
                    </a:moveTo>
                    <a:lnTo>
                      <a:pt x="0" y="0"/>
                    </a:lnTo>
                    <a:cubicBezTo>
                      <a:pt x="1414026" y="0"/>
                      <a:pt x="2560320" y="1146294"/>
                      <a:pt x="2560320" y="2560320"/>
                    </a:cubicBezTo>
                    <a:lnTo>
                      <a:pt x="1781368" y="2560320"/>
                    </a:lnTo>
                    <a:cubicBezTo>
                      <a:pt x="1781368" y="1576498"/>
                      <a:pt x="983822" y="778952"/>
                      <a:pt x="0" y="778952"/>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riangle 23">
                <a:extLst>
                  <a:ext uri="{FF2B5EF4-FFF2-40B4-BE49-F238E27FC236}">
                    <a16:creationId xmlns:a16="http://schemas.microsoft.com/office/drawing/2014/main" id="{E01C44DD-7F94-A54E-9B97-E12A2CC64019}"/>
                  </a:ext>
                </a:extLst>
              </p:cNvPr>
              <p:cNvSpPr/>
              <p:nvPr/>
            </p:nvSpPr>
            <p:spPr>
              <a:xfrm rot="16200000">
                <a:off x="3699716" y="5020593"/>
                <a:ext cx="776334" cy="36537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1D949FD4-DFBC-434C-AC08-4CA36E3684D6}"/>
                </a:ext>
              </a:extLst>
            </p:cNvPr>
            <p:cNvGrpSpPr/>
            <p:nvPr/>
          </p:nvGrpSpPr>
          <p:grpSpPr>
            <a:xfrm>
              <a:off x="5378816" y="2971546"/>
              <a:ext cx="1958405" cy="1658016"/>
              <a:chOff x="3907343" y="3031126"/>
              <a:chExt cx="2922770" cy="2560320"/>
            </a:xfrm>
          </p:grpSpPr>
          <p:sp>
            <p:nvSpPr>
              <p:cNvPr id="21" name="Freeform 20">
                <a:extLst>
                  <a:ext uri="{FF2B5EF4-FFF2-40B4-BE49-F238E27FC236}">
                    <a16:creationId xmlns:a16="http://schemas.microsoft.com/office/drawing/2014/main" id="{52AAC156-09B2-2C4B-9CBC-DCE47998C05A}"/>
                  </a:ext>
                </a:extLst>
              </p:cNvPr>
              <p:cNvSpPr/>
              <p:nvPr/>
            </p:nvSpPr>
            <p:spPr>
              <a:xfrm rot="5400000">
                <a:off x="4269793" y="3031126"/>
                <a:ext cx="2560320" cy="2560320"/>
              </a:xfrm>
              <a:custGeom>
                <a:avLst/>
                <a:gdLst>
                  <a:gd name="connsiteX0" fmla="*/ 0 w 2560320"/>
                  <a:gd name="connsiteY0" fmla="*/ 778952 h 2560320"/>
                  <a:gd name="connsiteX1" fmla="*/ 0 w 2560320"/>
                  <a:gd name="connsiteY1" fmla="*/ 0 h 2560320"/>
                  <a:gd name="connsiteX2" fmla="*/ 2560320 w 2560320"/>
                  <a:gd name="connsiteY2" fmla="*/ 2560320 h 2560320"/>
                  <a:gd name="connsiteX3" fmla="*/ 1781368 w 2560320"/>
                  <a:gd name="connsiteY3" fmla="*/ 2560320 h 2560320"/>
                  <a:gd name="connsiteX4" fmla="*/ 0 w 2560320"/>
                  <a:gd name="connsiteY4" fmla="*/ 778952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2560320">
                    <a:moveTo>
                      <a:pt x="0" y="778952"/>
                    </a:moveTo>
                    <a:lnTo>
                      <a:pt x="0" y="0"/>
                    </a:lnTo>
                    <a:cubicBezTo>
                      <a:pt x="1414026" y="0"/>
                      <a:pt x="2560320" y="1146294"/>
                      <a:pt x="2560320" y="2560320"/>
                    </a:cubicBezTo>
                    <a:lnTo>
                      <a:pt x="1781368" y="2560320"/>
                    </a:lnTo>
                    <a:cubicBezTo>
                      <a:pt x="1781368" y="1576498"/>
                      <a:pt x="983822" y="778952"/>
                      <a:pt x="0" y="778952"/>
                    </a:cubicBezTo>
                    <a:close/>
                  </a:path>
                </a:pathLst>
              </a:cu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riangle 21">
                <a:extLst>
                  <a:ext uri="{FF2B5EF4-FFF2-40B4-BE49-F238E27FC236}">
                    <a16:creationId xmlns:a16="http://schemas.microsoft.com/office/drawing/2014/main" id="{FD7C6E53-2FC2-2547-9367-2F36C3088EE7}"/>
                  </a:ext>
                </a:extLst>
              </p:cNvPr>
              <p:cNvSpPr/>
              <p:nvPr/>
            </p:nvSpPr>
            <p:spPr>
              <a:xfrm rot="16200000">
                <a:off x="3702056" y="5014501"/>
                <a:ext cx="776334" cy="365760"/>
              </a:xfrm>
              <a:prstGeom prst="triangl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riangle 12">
              <a:extLst>
                <a:ext uri="{FF2B5EF4-FFF2-40B4-BE49-F238E27FC236}">
                  <a16:creationId xmlns:a16="http://schemas.microsoft.com/office/drawing/2014/main" id="{456BBA5F-49CE-D14E-BDCF-0A83E5EB91F8}"/>
                </a:ext>
              </a:extLst>
            </p:cNvPr>
            <p:cNvSpPr/>
            <p:nvPr/>
          </p:nvSpPr>
          <p:spPr>
            <a:xfrm rot="10800000">
              <a:off x="6817994" y="2968989"/>
              <a:ext cx="524915" cy="236336"/>
            </a:xfrm>
            <a:prstGeom prst="triangle">
              <a:avLst>
                <a:gd name="adj" fmla="val 50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66AC2EF0-1FCF-EF40-8ADF-521578958F96}"/>
                </a:ext>
              </a:extLst>
            </p:cNvPr>
            <p:cNvSpPr txBox="1"/>
            <p:nvPr/>
          </p:nvSpPr>
          <p:spPr>
            <a:xfrm>
              <a:off x="7310973" y="1487567"/>
              <a:ext cx="3352518" cy="1197424"/>
            </a:xfrm>
            <a:prstGeom prst="rect">
              <a:avLst/>
            </a:prstGeom>
            <a:noFill/>
          </p:spPr>
          <p:txBody>
            <a:bodyPr wrap="square" rtlCol="0">
              <a:spAutoFit/>
            </a:bodyPr>
            <a:lstStyle/>
            <a:p>
              <a:r>
                <a:rPr lang="en-US" sz="2400" dirty="0">
                  <a:solidFill>
                    <a:srgbClr val="0070C0"/>
                  </a:solidFill>
                  <a:latin typeface="Arial" panose="020B0604020202020204" pitchFamily="34" charset="0"/>
                  <a:cs typeface="Arial" panose="020B0604020202020204" pitchFamily="34" charset="0"/>
                </a:rPr>
                <a:t>1. Standardized Data and Models </a:t>
              </a:r>
            </a:p>
            <a:p>
              <a:r>
                <a:rPr lang="en-US" sz="2400" dirty="0">
                  <a:solidFill>
                    <a:srgbClr val="0070C0"/>
                  </a:solidFill>
                  <a:latin typeface="Arial" panose="020B0604020202020204" pitchFamily="34" charset="0"/>
                  <a:cs typeface="Arial" panose="020B0604020202020204" pitchFamily="34" charset="0"/>
                </a:rPr>
                <a:t>(user input)</a:t>
              </a:r>
            </a:p>
          </p:txBody>
        </p:sp>
        <p:sp>
          <p:nvSpPr>
            <p:cNvPr id="18" name="TextBox 17">
              <a:extLst>
                <a:ext uri="{FF2B5EF4-FFF2-40B4-BE49-F238E27FC236}">
                  <a16:creationId xmlns:a16="http://schemas.microsoft.com/office/drawing/2014/main" id="{06C89BDF-D6B1-F943-812D-6266553E2D10}"/>
                </a:ext>
              </a:extLst>
            </p:cNvPr>
            <p:cNvSpPr txBox="1"/>
            <p:nvPr/>
          </p:nvSpPr>
          <p:spPr>
            <a:xfrm>
              <a:off x="7337223" y="3617761"/>
              <a:ext cx="3352518" cy="1565861"/>
            </a:xfrm>
            <a:prstGeom prst="rect">
              <a:avLst/>
            </a:prstGeom>
            <a:noFill/>
          </p:spPr>
          <p:txBody>
            <a:bodyPr wrap="square" rtlCol="0">
              <a:spAutoFit/>
            </a:bodyPr>
            <a:lstStyle/>
            <a:p>
              <a:r>
                <a:rPr lang="en-US" sz="2400" dirty="0">
                  <a:solidFill>
                    <a:srgbClr val="FF9300"/>
                  </a:solidFill>
                  <a:latin typeface="Arial" panose="020B0604020202020204" pitchFamily="34" charset="0"/>
                  <a:cs typeface="Arial" panose="020B0604020202020204" pitchFamily="34" charset="0"/>
                </a:rPr>
                <a:t>2. Input Integrity Check and Harmonization</a:t>
              </a:r>
            </a:p>
            <a:p>
              <a:r>
                <a:rPr lang="en-US" sz="2400" dirty="0">
                  <a:solidFill>
                    <a:srgbClr val="FF9300"/>
                  </a:solidFill>
                  <a:latin typeface="Arial" panose="020B0604020202020204" pitchFamily="34" charset="0"/>
                  <a:cs typeface="Arial" panose="020B0604020202020204" pitchFamily="34" charset="0"/>
                </a:rPr>
                <a:t>(automated process)</a:t>
              </a:r>
            </a:p>
          </p:txBody>
        </p:sp>
        <p:sp>
          <p:nvSpPr>
            <p:cNvPr id="19" name="TextBox 18">
              <a:extLst>
                <a:ext uri="{FF2B5EF4-FFF2-40B4-BE49-F238E27FC236}">
                  <a16:creationId xmlns:a16="http://schemas.microsoft.com/office/drawing/2014/main" id="{9F5A4269-B67A-9E4B-AC64-8F8D530F36D1}"/>
                </a:ext>
              </a:extLst>
            </p:cNvPr>
            <p:cNvSpPr txBox="1"/>
            <p:nvPr/>
          </p:nvSpPr>
          <p:spPr>
            <a:xfrm>
              <a:off x="757321" y="3620097"/>
              <a:ext cx="3525481" cy="1565861"/>
            </a:xfrm>
            <a:prstGeom prst="rect">
              <a:avLst/>
            </a:prstGeom>
            <a:noFill/>
          </p:spPr>
          <p:txBody>
            <a:bodyPr wrap="square" rtlCol="0">
              <a:spAutoFit/>
            </a:bodyPr>
            <a:lstStyle/>
            <a:p>
              <a:r>
                <a:rPr lang="en-US" sz="2400" dirty="0">
                  <a:solidFill>
                    <a:srgbClr val="C00000"/>
                  </a:solidFill>
                  <a:latin typeface="Arial" panose="020B0604020202020204" pitchFamily="34" charset="0"/>
                  <a:cs typeface="Arial" panose="020B0604020202020204" pitchFamily="34" charset="0"/>
                </a:rPr>
                <a:t>3. Cohort-specific Analyses with Model Validity Check</a:t>
              </a:r>
            </a:p>
            <a:p>
              <a:endParaRPr lang="en-US" sz="2400" dirty="0">
                <a:solidFill>
                  <a:srgbClr val="C0000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C8F7857-7C5C-1447-A6D7-1701E255CF2B}"/>
                </a:ext>
              </a:extLst>
            </p:cNvPr>
            <p:cNvSpPr txBox="1"/>
            <p:nvPr/>
          </p:nvSpPr>
          <p:spPr>
            <a:xfrm>
              <a:off x="757321" y="1489020"/>
              <a:ext cx="3230677" cy="1197424"/>
            </a:xfrm>
            <a:prstGeom prst="rect">
              <a:avLst/>
            </a:prstGeom>
            <a:noFill/>
          </p:spPr>
          <p:txBody>
            <a:bodyPr wrap="square" rtlCol="0">
              <a:spAutoFit/>
            </a:bodyPr>
            <a:lstStyle/>
            <a:p>
              <a:r>
                <a:rPr lang="en-US" sz="2400" dirty="0">
                  <a:solidFill>
                    <a:srgbClr val="009193"/>
                  </a:solidFill>
                  <a:latin typeface="Arial" panose="020B0604020202020204" pitchFamily="34" charset="0"/>
                  <a:cs typeface="Arial" panose="020B0604020202020204" pitchFamily="34" charset="0"/>
                </a:rPr>
                <a:t>4. Standardized Results Aggregation</a:t>
              </a:r>
            </a:p>
            <a:p>
              <a:endParaRPr lang="en-US" sz="2400" dirty="0">
                <a:solidFill>
                  <a:srgbClr val="009193"/>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C4E2380-1069-AE43-85D6-B346D05B1652}"/>
              </a:ext>
            </a:extLst>
          </p:cNvPr>
          <p:cNvSpPr txBox="1"/>
          <p:nvPr/>
        </p:nvSpPr>
        <p:spPr>
          <a:xfrm>
            <a:off x="543798" y="5083296"/>
            <a:ext cx="11035394" cy="1324978"/>
          </a:xfrm>
          <a:prstGeom prst="rect">
            <a:avLst/>
          </a:prstGeom>
          <a:noFill/>
        </p:spPr>
        <p:txBody>
          <a:bodyPr wrap="square" rtlCol="0">
            <a:spAutoFit/>
          </a:bodyPr>
          <a:lstStyle/>
          <a:p>
            <a:pPr>
              <a:lnSpc>
                <a:spcPct val="115000"/>
              </a:lnSpc>
              <a:buClr>
                <a:srgbClr val="000000"/>
              </a:buClr>
              <a:buSzPts val="2000"/>
            </a:pPr>
            <a:r>
              <a:rPr lang="en-US" b="1" i="1" dirty="0">
                <a:latin typeface="Century Gothic" panose="020B0502020202020204" pitchFamily="34" charset="0"/>
                <a:ea typeface="Times New Roman"/>
                <a:cs typeface="Times New Roman"/>
                <a:sym typeface="Times New Roman"/>
              </a:rPr>
              <a:t>Goal</a:t>
            </a:r>
          </a:p>
          <a:p>
            <a:pPr>
              <a:lnSpc>
                <a:spcPct val="115000"/>
              </a:lnSpc>
              <a:buClr>
                <a:srgbClr val="000000"/>
              </a:buClr>
              <a:buSzPts val="2000"/>
            </a:pPr>
            <a:r>
              <a:rPr lang="en-US" dirty="0">
                <a:latin typeface="Century Gothic" panose="020B0502020202020204" pitchFamily="34" charset="0"/>
                <a:ea typeface="Times New Roman"/>
                <a:cs typeface="Times New Roman"/>
                <a:sym typeface="Times New Roman"/>
              </a:rPr>
              <a:t>To streamline consortium-based analyses of metabolomics data through standardization of data, models, and results.</a:t>
            </a:r>
          </a:p>
          <a:p>
            <a:endParaRPr lang="en-US" dirty="0"/>
          </a:p>
        </p:txBody>
      </p:sp>
    </p:spTree>
    <p:extLst>
      <p:ext uri="{BB962C8B-B14F-4D97-AF65-F5344CB8AC3E}">
        <p14:creationId xmlns:p14="http://schemas.microsoft.com/office/powerpoint/2010/main" val="128996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Overview of Using COMETS Analytics</a:t>
            </a:r>
            <a:endParaRPr lang="en-US" sz="3500" b="1" dirty="0">
              <a:latin typeface="Century Gothic" panose="020B0502020202020204" pitchFamily="34" charset="0"/>
              <a:ea typeface="Arial" charset="0"/>
              <a:cs typeface="Arial" charset="0"/>
            </a:endParaRPr>
          </a:p>
        </p:txBody>
      </p:sp>
      <p:pic>
        <p:nvPicPr>
          <p:cNvPr id="3" name="Picture 2">
            <a:extLst>
              <a:ext uri="{FF2B5EF4-FFF2-40B4-BE49-F238E27FC236}">
                <a16:creationId xmlns:a16="http://schemas.microsoft.com/office/drawing/2014/main" id="{F77B8FCC-AC6B-244A-B612-C5CBC5C46D9F}"/>
              </a:ext>
            </a:extLst>
          </p:cNvPr>
          <p:cNvPicPr>
            <a:picLocks noChangeAspect="1"/>
          </p:cNvPicPr>
          <p:nvPr/>
        </p:nvPicPr>
        <p:blipFill>
          <a:blip r:embed="rId3"/>
          <a:stretch>
            <a:fillRect/>
          </a:stretch>
        </p:blipFill>
        <p:spPr>
          <a:xfrm>
            <a:off x="1186541" y="1023857"/>
            <a:ext cx="8804624" cy="4700258"/>
          </a:xfrm>
          <a:prstGeom prst="rect">
            <a:avLst/>
          </a:prstGeom>
        </p:spPr>
      </p:pic>
      <p:sp>
        <p:nvSpPr>
          <p:cNvPr id="5" name="TextBox 4">
            <a:extLst>
              <a:ext uri="{FF2B5EF4-FFF2-40B4-BE49-F238E27FC236}">
                <a16:creationId xmlns:a16="http://schemas.microsoft.com/office/drawing/2014/main" id="{4B7AFC94-3C18-A54F-93D9-9B4819F3E71C}"/>
              </a:ext>
            </a:extLst>
          </p:cNvPr>
          <p:cNvSpPr txBox="1"/>
          <p:nvPr/>
        </p:nvSpPr>
        <p:spPr>
          <a:xfrm>
            <a:off x="8630428" y="5772325"/>
            <a:ext cx="3671198" cy="323165"/>
          </a:xfrm>
          <a:prstGeom prst="rect">
            <a:avLst/>
          </a:prstGeom>
          <a:noFill/>
        </p:spPr>
        <p:txBody>
          <a:bodyPr wrap="none" rtlCol="0">
            <a:spAutoFit/>
          </a:bodyPr>
          <a:lstStyle/>
          <a:p>
            <a:r>
              <a:rPr lang="en-US" sz="1500" dirty="0" err="1">
                <a:latin typeface="Century Gothic" panose="020B0502020202020204" pitchFamily="34" charset="0"/>
              </a:rPr>
              <a:t>Temprosa</a:t>
            </a:r>
            <a:r>
              <a:rPr lang="en-US" sz="1500" dirty="0">
                <a:latin typeface="Century Gothic" panose="020B0502020202020204" pitchFamily="34" charset="0"/>
              </a:rPr>
              <a:t>, Moore C.S., et al. AJE 2021</a:t>
            </a:r>
          </a:p>
        </p:txBody>
      </p:sp>
    </p:spTree>
    <p:extLst>
      <p:ext uri="{BB962C8B-B14F-4D97-AF65-F5344CB8AC3E}">
        <p14:creationId xmlns:p14="http://schemas.microsoft.com/office/powerpoint/2010/main" val="306333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AFF9E13-B2C6-2144-B451-46263132F3F0}"/>
              </a:ext>
            </a:extLst>
          </p:cNvPr>
          <p:cNvGrpSpPr>
            <a:grpSpLocks/>
          </p:cNvGrpSpPr>
          <p:nvPr/>
        </p:nvGrpSpPr>
        <p:grpSpPr bwMode="auto">
          <a:xfrm>
            <a:off x="7495832" y="2288607"/>
            <a:ext cx="1907247" cy="461602"/>
            <a:chOff x="6124751" y="2531824"/>
            <a:chExt cx="2036135" cy="492437"/>
          </a:xfrm>
        </p:grpSpPr>
        <p:sp>
          <p:nvSpPr>
            <p:cNvPr id="32" name="TextBox 20">
              <a:extLst>
                <a:ext uri="{FF2B5EF4-FFF2-40B4-BE49-F238E27FC236}">
                  <a16:creationId xmlns:a16="http://schemas.microsoft.com/office/drawing/2014/main" id="{BBF4B247-3FF7-334D-ACB9-A208ACAB84F3}"/>
                </a:ext>
              </a:extLst>
            </p:cNvPr>
            <p:cNvSpPr txBox="1">
              <a:spLocks noChangeArrowheads="1"/>
            </p:cNvSpPr>
            <p:nvPr/>
          </p:nvSpPr>
          <p:spPr bwMode="auto">
            <a:xfrm>
              <a:off x="6124751" y="2531824"/>
              <a:ext cx="2036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ＭＳ Ｐゴシック" panose="020B0600070205080204" pitchFamily="34" charset="-128"/>
                </a:defRPr>
              </a:lvl1pPr>
              <a:lvl2pPr marL="742950" indent="-285750">
                <a:defRPr sz="2400">
                  <a:solidFill>
                    <a:schemeClr val="tx1"/>
                  </a:solidFill>
                  <a:latin typeface="Century Gothic" panose="020B0502020202020204" pitchFamily="34" charset="0"/>
                  <a:ea typeface="ＭＳ Ｐゴシック" panose="020B0600070205080204" pitchFamily="34" charset="-128"/>
                </a:defRPr>
              </a:lvl2pPr>
              <a:lvl3pPr marL="1143000" indent="-228600">
                <a:defRPr sz="2400">
                  <a:solidFill>
                    <a:schemeClr val="tx1"/>
                  </a:solidFill>
                  <a:latin typeface="Century Gothic" panose="020B0502020202020204" pitchFamily="34" charset="0"/>
                  <a:ea typeface="ＭＳ Ｐゴシック" panose="020B0600070205080204" pitchFamily="34" charset="-128"/>
                </a:defRPr>
              </a:lvl3pPr>
              <a:lvl4pPr marL="1600200" indent="-228600">
                <a:defRPr sz="2400">
                  <a:solidFill>
                    <a:schemeClr val="tx1"/>
                  </a:solidFill>
                  <a:latin typeface="Century Gothic" panose="020B0502020202020204" pitchFamily="34" charset="0"/>
                  <a:ea typeface="ＭＳ Ｐゴシック" panose="020B0600070205080204" pitchFamily="34" charset="-128"/>
                </a:defRPr>
              </a:lvl4pPr>
              <a:lvl5pPr marL="2057400" indent="-22860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r>
                <a:rPr lang="en-US" altLang="en-US" sz="1800" dirty="0"/>
                <a:t>Additional Notes</a:t>
              </a:r>
            </a:p>
          </p:txBody>
        </p:sp>
        <p:cxnSp>
          <p:nvCxnSpPr>
            <p:cNvPr id="33" name="Straight Arrow Connector 32">
              <a:extLst>
                <a:ext uri="{FF2B5EF4-FFF2-40B4-BE49-F238E27FC236}">
                  <a16:creationId xmlns:a16="http://schemas.microsoft.com/office/drawing/2014/main" id="{BF2506C0-1AF9-D243-A819-647708DBEA16}"/>
                </a:ext>
              </a:extLst>
            </p:cNvPr>
            <p:cNvCxnSpPr>
              <a:cxnSpLocks/>
            </p:cNvCxnSpPr>
            <p:nvPr/>
          </p:nvCxnSpPr>
          <p:spPr bwMode="auto">
            <a:xfrm>
              <a:off x="7174619" y="2862400"/>
              <a:ext cx="0" cy="1618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FF74052A-58A2-DD4C-A7C1-ADD99DBCA9FF}"/>
              </a:ext>
            </a:extLst>
          </p:cNvPr>
          <p:cNvGrpSpPr>
            <a:grpSpLocks/>
          </p:cNvGrpSpPr>
          <p:nvPr/>
        </p:nvGrpSpPr>
        <p:grpSpPr bwMode="auto">
          <a:xfrm>
            <a:off x="2694241" y="1554837"/>
            <a:ext cx="6254922" cy="1150723"/>
            <a:chOff x="1020392" y="1748936"/>
            <a:chExt cx="6680972" cy="1227578"/>
          </a:xfrm>
        </p:grpSpPr>
        <p:sp>
          <p:nvSpPr>
            <p:cNvPr id="25" name="TextBox 24">
              <a:extLst>
                <a:ext uri="{FF2B5EF4-FFF2-40B4-BE49-F238E27FC236}">
                  <a16:creationId xmlns:a16="http://schemas.microsoft.com/office/drawing/2014/main" id="{302482EE-1E24-834C-9850-0777D55846A6}"/>
                </a:ext>
              </a:extLst>
            </p:cNvPr>
            <p:cNvSpPr txBox="1"/>
            <p:nvPr/>
          </p:nvSpPr>
          <p:spPr>
            <a:xfrm>
              <a:off x="1020392" y="1748936"/>
              <a:ext cx="6680972" cy="689498"/>
            </a:xfrm>
            <a:prstGeom prst="rect">
              <a:avLst/>
            </a:prstGeom>
            <a:noFill/>
          </p:spPr>
          <p:txBody>
            <a:bodyPr wrap="square">
              <a:spAutoFit/>
            </a:bodyPr>
            <a:lstStyle/>
            <a:p>
              <a:pPr eaLnBrk="1" hangingPunct="1">
                <a:defRPr/>
              </a:pPr>
              <a:r>
                <a:rPr lang="en-US" sz="1800" dirty="0">
                  <a:solidFill>
                    <a:srgbClr val="0077B5"/>
                  </a:solidFill>
                  <a:latin typeface="Century Gothic" panose="020B0502020202020204" pitchFamily="34" charset="0"/>
                </a:rPr>
                <a:t>Detailed Description of how to code variables (predefined)</a:t>
              </a:r>
            </a:p>
          </p:txBody>
        </p:sp>
        <p:cxnSp>
          <p:nvCxnSpPr>
            <p:cNvPr id="24" name="Straight Arrow Connector 23">
              <a:extLst>
                <a:ext uri="{FF2B5EF4-FFF2-40B4-BE49-F238E27FC236}">
                  <a16:creationId xmlns:a16="http://schemas.microsoft.com/office/drawing/2014/main" id="{66539F48-B9E3-D04C-B413-ACD3BEDBB291}"/>
                </a:ext>
              </a:extLst>
            </p:cNvPr>
            <p:cNvCxnSpPr>
              <a:cxnSpLocks/>
            </p:cNvCxnSpPr>
            <p:nvPr/>
          </p:nvCxnSpPr>
          <p:spPr>
            <a:xfrm>
              <a:off x="2694428" y="2117881"/>
              <a:ext cx="0" cy="85863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33E45EA7-0E32-8A43-B75A-2E3E5563A098}"/>
              </a:ext>
            </a:extLst>
          </p:cNvPr>
          <p:cNvGrpSpPr>
            <a:grpSpLocks/>
          </p:cNvGrpSpPr>
          <p:nvPr/>
        </p:nvGrpSpPr>
        <p:grpSpPr bwMode="auto">
          <a:xfrm>
            <a:off x="819150" y="1187010"/>
            <a:ext cx="9391650" cy="1505841"/>
            <a:chOff x="-1081126" y="1354866"/>
            <a:chExt cx="10028921" cy="1608408"/>
          </a:xfrm>
        </p:grpSpPr>
        <p:cxnSp>
          <p:nvCxnSpPr>
            <p:cNvPr id="21" name="Straight Arrow Connector 20">
              <a:extLst>
                <a:ext uri="{FF2B5EF4-FFF2-40B4-BE49-F238E27FC236}">
                  <a16:creationId xmlns:a16="http://schemas.microsoft.com/office/drawing/2014/main" id="{CB7AF858-068A-2E4E-A8D9-823F03C28329}"/>
                </a:ext>
              </a:extLst>
            </p:cNvPr>
            <p:cNvCxnSpPr>
              <a:cxnSpLocks/>
            </p:cNvCxnSpPr>
            <p:nvPr/>
          </p:nvCxnSpPr>
          <p:spPr>
            <a:xfrm>
              <a:off x="395049" y="1972573"/>
              <a:ext cx="587113" cy="990701"/>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8AF4286-5B16-8A4F-88AF-6B64127855D3}"/>
                </a:ext>
              </a:extLst>
            </p:cNvPr>
            <p:cNvSpPr txBox="1"/>
            <p:nvPr/>
          </p:nvSpPr>
          <p:spPr>
            <a:xfrm>
              <a:off x="-1081126" y="1354866"/>
              <a:ext cx="10028921" cy="369404"/>
            </a:xfrm>
            <a:prstGeom prst="rect">
              <a:avLst/>
            </a:prstGeom>
            <a:noFill/>
          </p:spPr>
          <p:txBody>
            <a:bodyPr wrap="square">
              <a:spAutoFit/>
            </a:bodyPr>
            <a:lstStyle/>
            <a:p>
              <a:pPr eaLnBrk="1" hangingPunct="1">
                <a:defRPr/>
              </a:pPr>
              <a:r>
                <a:rPr lang="en-US" sz="1800" dirty="0">
                  <a:solidFill>
                    <a:schemeClr val="accent5">
                      <a:lumMod val="75000"/>
                    </a:schemeClr>
                  </a:solidFill>
                  <a:latin typeface="Century Gothic" panose="020B0502020202020204" pitchFamily="34" charset="0"/>
                </a:rPr>
                <a:t>Variable Names To be Used Across Cohorts (predefined by </a:t>
              </a:r>
              <a:r>
                <a:rPr lang="en-US" dirty="0">
                  <a:solidFill>
                    <a:schemeClr val="accent5">
                      <a:lumMod val="75000"/>
                    </a:schemeClr>
                  </a:solidFill>
                  <a:latin typeface="Century Gothic" panose="020B0502020202020204" pitchFamily="34" charset="0"/>
                </a:rPr>
                <a:t>organizer(s)</a:t>
              </a:r>
              <a:r>
                <a:rPr lang="en-US" sz="1800" dirty="0">
                  <a:solidFill>
                    <a:schemeClr val="accent5">
                      <a:lumMod val="75000"/>
                    </a:schemeClr>
                  </a:solidFill>
                  <a:latin typeface="Century Gothic" panose="020B0502020202020204" pitchFamily="34" charset="0"/>
                </a:rPr>
                <a:t> of meta-analysis)</a:t>
              </a:r>
            </a:p>
          </p:txBody>
        </p:sp>
      </p:grpSp>
      <p:sp>
        <p:nvSpPr>
          <p:cNvPr id="4" name="Title 1"/>
          <p:cNvSpPr>
            <a:spLocks noGrp="1"/>
          </p:cNvSpPr>
          <p:nvPr>
            <p:ph type="title"/>
          </p:nvPr>
        </p:nvSpPr>
        <p:spPr>
          <a:xfrm>
            <a:off x="384827" y="25075"/>
            <a:ext cx="11676544" cy="1131889"/>
          </a:xfrm>
        </p:spPr>
        <p:txBody>
          <a:bodyPr anchor="b">
            <a:normAutofit/>
          </a:bodyPr>
          <a:lstStyle/>
          <a:p>
            <a:r>
              <a:rPr lang="en-US" altLang="en-US" sz="3600" dirty="0">
                <a:latin typeface="Century Gothic" panose="020B0502020202020204" pitchFamily="34" charset="0"/>
              </a:rPr>
              <a:t>Standardized Input – User Maps Variables to Consortia Variable names and definitions (</a:t>
            </a:r>
            <a:r>
              <a:rPr lang="en-US" altLang="en-US" sz="3600" dirty="0" err="1">
                <a:latin typeface="Century Gothic" panose="020B0502020202020204" pitchFamily="34" charset="0"/>
              </a:rPr>
              <a:t>VarMap</a:t>
            </a:r>
            <a:r>
              <a:rPr lang="en-US" altLang="en-US" sz="3600" dirty="0">
                <a:latin typeface="Century Gothic" panose="020B0502020202020204" pitchFamily="34" charset="0"/>
              </a:rPr>
              <a:t>)</a:t>
            </a:r>
            <a:endParaRPr lang="en-US" sz="3500" b="1" dirty="0">
              <a:latin typeface="Century Gothic" panose="020B0502020202020204" pitchFamily="34" charset="0"/>
              <a:ea typeface="Arial" charset="0"/>
              <a:cs typeface="Arial" charset="0"/>
            </a:endParaRPr>
          </a:p>
        </p:txBody>
      </p:sp>
      <p:pic>
        <p:nvPicPr>
          <p:cNvPr id="19" name="Picture 9">
            <a:extLst>
              <a:ext uri="{FF2B5EF4-FFF2-40B4-BE49-F238E27FC236}">
                <a16:creationId xmlns:a16="http://schemas.microsoft.com/office/drawing/2014/main" id="{AF274519-BB73-8045-B6ED-37A825918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49" y="2804708"/>
            <a:ext cx="7914409" cy="318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A7D4D2B3-EFB5-C74F-ACC7-FAB41FF882D2}"/>
              </a:ext>
            </a:extLst>
          </p:cNvPr>
          <p:cNvGrpSpPr>
            <a:grpSpLocks/>
          </p:cNvGrpSpPr>
          <p:nvPr/>
        </p:nvGrpSpPr>
        <p:grpSpPr bwMode="auto">
          <a:xfrm>
            <a:off x="4559927" y="1977342"/>
            <a:ext cx="6951882" cy="753716"/>
            <a:chOff x="2846880" y="2331813"/>
            <a:chExt cx="7423250" cy="804661"/>
          </a:xfrm>
        </p:grpSpPr>
        <p:grpSp>
          <p:nvGrpSpPr>
            <p:cNvPr id="27" name="Group 15">
              <a:extLst>
                <a:ext uri="{FF2B5EF4-FFF2-40B4-BE49-F238E27FC236}">
                  <a16:creationId xmlns:a16="http://schemas.microsoft.com/office/drawing/2014/main" id="{570BE48F-FD54-8B45-BF13-BEBC790E7471}"/>
                </a:ext>
              </a:extLst>
            </p:cNvPr>
            <p:cNvGrpSpPr>
              <a:grpSpLocks/>
            </p:cNvGrpSpPr>
            <p:nvPr/>
          </p:nvGrpSpPr>
          <p:grpSpPr bwMode="auto">
            <a:xfrm>
              <a:off x="2846880" y="2331813"/>
              <a:ext cx="7423250" cy="804661"/>
              <a:chOff x="2846189" y="2332399"/>
              <a:chExt cx="7424554" cy="804089"/>
            </a:xfrm>
          </p:grpSpPr>
          <p:cxnSp>
            <p:nvCxnSpPr>
              <p:cNvPr id="29" name="Straight Arrow Connector 28">
                <a:extLst>
                  <a:ext uri="{FF2B5EF4-FFF2-40B4-BE49-F238E27FC236}">
                    <a16:creationId xmlns:a16="http://schemas.microsoft.com/office/drawing/2014/main" id="{3335F78C-A840-E449-8A9F-27DA94BE013D}"/>
                  </a:ext>
                </a:extLst>
              </p:cNvPr>
              <p:cNvCxnSpPr>
                <a:cxnSpLocks/>
              </p:cNvCxnSpPr>
              <p:nvPr/>
            </p:nvCxnSpPr>
            <p:spPr>
              <a:xfrm flipH="1">
                <a:off x="4480256" y="2659138"/>
                <a:ext cx="5299" cy="4773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14">
                <a:extLst>
                  <a:ext uri="{FF2B5EF4-FFF2-40B4-BE49-F238E27FC236}">
                    <a16:creationId xmlns:a16="http://schemas.microsoft.com/office/drawing/2014/main" id="{6DF4BE62-4DEA-FC47-ACFA-0460DE4C8606}"/>
                  </a:ext>
                </a:extLst>
              </p:cNvPr>
              <p:cNvSpPr txBox="1">
                <a:spLocks noChangeArrowheads="1"/>
              </p:cNvSpPr>
              <p:nvPr/>
            </p:nvSpPr>
            <p:spPr bwMode="auto">
              <a:xfrm>
                <a:off x="2846189" y="2332399"/>
                <a:ext cx="7424554" cy="368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ＭＳ Ｐゴシック" panose="020B0600070205080204" pitchFamily="34" charset="-128"/>
                  </a:defRPr>
                </a:lvl1pPr>
                <a:lvl2pPr marL="742950" indent="-285750">
                  <a:defRPr sz="2400">
                    <a:solidFill>
                      <a:schemeClr val="tx1"/>
                    </a:solidFill>
                    <a:latin typeface="Century Gothic" panose="020B0502020202020204" pitchFamily="34" charset="0"/>
                    <a:ea typeface="ＭＳ Ｐゴシック" panose="020B0600070205080204" pitchFamily="34" charset="-128"/>
                  </a:defRPr>
                </a:lvl2pPr>
                <a:lvl3pPr marL="1143000" indent="-228600">
                  <a:defRPr sz="2400">
                    <a:solidFill>
                      <a:schemeClr val="tx1"/>
                    </a:solidFill>
                    <a:latin typeface="Century Gothic" panose="020B0502020202020204" pitchFamily="34" charset="0"/>
                    <a:ea typeface="ＭＳ Ｐゴシック" panose="020B0600070205080204" pitchFamily="34" charset="-128"/>
                  </a:defRPr>
                </a:lvl3pPr>
                <a:lvl4pPr marL="1600200" indent="-228600">
                  <a:defRPr sz="2400">
                    <a:solidFill>
                      <a:schemeClr val="tx1"/>
                    </a:solidFill>
                    <a:latin typeface="Century Gothic" panose="020B0502020202020204" pitchFamily="34" charset="0"/>
                    <a:ea typeface="ＭＳ Ｐゴシック" panose="020B0600070205080204" pitchFamily="34" charset="-128"/>
                  </a:defRPr>
                </a:lvl4pPr>
                <a:lvl5pPr marL="2057400" indent="-22860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hangingPunct="1"/>
                <a:r>
                  <a:rPr lang="en-US" altLang="en-US" sz="1800" dirty="0">
                    <a:solidFill>
                      <a:srgbClr val="FF0000"/>
                    </a:solidFill>
                  </a:rPr>
                  <a:t>User variable name (must match Subject Data sheet) and type </a:t>
                </a:r>
              </a:p>
            </p:txBody>
          </p:sp>
        </p:grpSp>
        <p:cxnSp>
          <p:nvCxnSpPr>
            <p:cNvPr id="28" name="Straight Arrow Connector 27">
              <a:extLst>
                <a:ext uri="{FF2B5EF4-FFF2-40B4-BE49-F238E27FC236}">
                  <a16:creationId xmlns:a16="http://schemas.microsoft.com/office/drawing/2014/main" id="{AF07A258-526A-C34A-94F8-88C45742DD55}"/>
                </a:ext>
              </a:extLst>
            </p:cNvPr>
            <p:cNvCxnSpPr>
              <a:cxnSpLocks/>
            </p:cNvCxnSpPr>
            <p:nvPr/>
          </p:nvCxnSpPr>
          <p:spPr bwMode="auto">
            <a:xfrm>
              <a:off x="4485958" y="2670525"/>
              <a:ext cx="808394" cy="4212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950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4600"/>
            <a:ext cx="11676544" cy="1131889"/>
          </a:xfrm>
        </p:spPr>
        <p:txBody>
          <a:bodyPr anchor="b">
            <a:normAutofit/>
          </a:bodyPr>
          <a:lstStyle/>
          <a:p>
            <a:r>
              <a:rPr lang="en-US" altLang="en-US" sz="3600" dirty="0">
                <a:latin typeface="Century Gothic" panose="020B0502020202020204" pitchFamily="34" charset="0"/>
              </a:rPr>
              <a:t>Standardized Input – User Sends Metabolite </a:t>
            </a:r>
            <a:r>
              <a:rPr lang="en-US" altLang="en-US" sz="3600" dirty="0" err="1">
                <a:latin typeface="Century Gothic" panose="020B0502020202020204" pitchFamily="34" charset="0"/>
              </a:rPr>
              <a:t>MetaData</a:t>
            </a:r>
            <a:r>
              <a:rPr lang="en-US" altLang="en-US" sz="3600" dirty="0">
                <a:latin typeface="Century Gothic" panose="020B0502020202020204" pitchFamily="34" charset="0"/>
              </a:rPr>
              <a:t> Used for Harmonization</a:t>
            </a:r>
            <a:endParaRPr lang="en-US" sz="3500" b="1" dirty="0">
              <a:latin typeface="Century Gothic" panose="020B0502020202020204" pitchFamily="34" charset="0"/>
              <a:ea typeface="Arial" charset="0"/>
              <a:cs typeface="Arial" charset="0"/>
            </a:endParaRPr>
          </a:p>
        </p:txBody>
      </p:sp>
      <p:grpSp>
        <p:nvGrpSpPr>
          <p:cNvPr id="2" name="Group 1">
            <a:extLst>
              <a:ext uri="{FF2B5EF4-FFF2-40B4-BE49-F238E27FC236}">
                <a16:creationId xmlns:a16="http://schemas.microsoft.com/office/drawing/2014/main" id="{730AAF0B-BED9-AB43-99B3-82F6FE620D84}"/>
              </a:ext>
            </a:extLst>
          </p:cNvPr>
          <p:cNvGrpSpPr/>
          <p:nvPr/>
        </p:nvGrpSpPr>
        <p:grpSpPr>
          <a:xfrm>
            <a:off x="498106" y="1520463"/>
            <a:ext cx="7892528" cy="4537437"/>
            <a:chOff x="1318721" y="1403233"/>
            <a:chExt cx="7892528" cy="4537437"/>
          </a:xfrm>
        </p:grpSpPr>
        <p:pic>
          <p:nvPicPr>
            <p:cNvPr id="6" name="Picture 5">
              <a:extLst>
                <a:ext uri="{FF2B5EF4-FFF2-40B4-BE49-F238E27FC236}">
                  <a16:creationId xmlns:a16="http://schemas.microsoft.com/office/drawing/2014/main" id="{F859BC68-0CF6-1846-B1ED-698AF0EFC274}"/>
                </a:ext>
              </a:extLst>
            </p:cNvPr>
            <p:cNvPicPr>
              <a:picLocks noChangeAspect="1"/>
            </p:cNvPicPr>
            <p:nvPr/>
          </p:nvPicPr>
          <p:blipFill rotWithShape="1">
            <a:blip r:embed="rId3">
              <a:extLst>
                <a:ext uri="{28A0092B-C50C-407E-A947-70E740481C1C}">
                  <a14:useLocalDpi xmlns:a14="http://schemas.microsoft.com/office/drawing/2010/main" val="0"/>
                </a:ext>
              </a:extLst>
            </a:blip>
            <a:srcRect r="4974" b="2744"/>
            <a:stretch/>
          </p:blipFill>
          <p:spPr>
            <a:xfrm>
              <a:off x="1318721" y="1403233"/>
              <a:ext cx="7892528" cy="4537437"/>
            </a:xfrm>
            <a:prstGeom prst="rect">
              <a:avLst/>
            </a:prstGeom>
          </p:spPr>
        </p:pic>
        <p:graphicFrame>
          <p:nvGraphicFramePr>
            <p:cNvPr id="7" name="Content Placeholder 9">
              <a:extLst>
                <a:ext uri="{FF2B5EF4-FFF2-40B4-BE49-F238E27FC236}">
                  <a16:creationId xmlns:a16="http://schemas.microsoft.com/office/drawing/2014/main" id="{733437C4-77B3-3A44-B818-CF06CDC38D19}"/>
                </a:ext>
              </a:extLst>
            </p:cNvPr>
            <p:cNvGraphicFramePr>
              <a:graphicFrameLocks/>
            </p:cNvGraphicFramePr>
            <p:nvPr>
              <p:extLst>
                <p:ext uri="{D42A27DB-BD31-4B8C-83A1-F6EECF244321}">
                  <p14:modId xmlns:p14="http://schemas.microsoft.com/office/powerpoint/2010/main" val="3017953922"/>
                </p:ext>
              </p:extLst>
            </p:nvPr>
          </p:nvGraphicFramePr>
          <p:xfrm>
            <a:off x="1334016" y="2175111"/>
            <a:ext cx="7873706" cy="3647830"/>
          </p:xfrm>
          <a:graphic>
            <a:graphicData uri="http://schemas.openxmlformats.org/drawingml/2006/table">
              <a:tbl>
                <a:tblPr/>
                <a:tblGrid>
                  <a:gridCol w="1485198">
                    <a:extLst>
                      <a:ext uri="{9D8B030D-6E8A-4147-A177-3AD203B41FA5}">
                        <a16:colId xmlns:a16="http://schemas.microsoft.com/office/drawing/2014/main" val="83887011"/>
                      </a:ext>
                    </a:extLst>
                  </a:gridCol>
                  <a:gridCol w="1490492">
                    <a:extLst>
                      <a:ext uri="{9D8B030D-6E8A-4147-A177-3AD203B41FA5}">
                        <a16:colId xmlns:a16="http://schemas.microsoft.com/office/drawing/2014/main" val="2617248179"/>
                      </a:ext>
                    </a:extLst>
                  </a:gridCol>
                  <a:gridCol w="1125464">
                    <a:extLst>
                      <a:ext uri="{9D8B030D-6E8A-4147-A177-3AD203B41FA5}">
                        <a16:colId xmlns:a16="http://schemas.microsoft.com/office/drawing/2014/main" val="298168446"/>
                      </a:ext>
                    </a:extLst>
                  </a:gridCol>
                  <a:gridCol w="1422585">
                    <a:extLst>
                      <a:ext uri="{9D8B030D-6E8A-4147-A177-3AD203B41FA5}">
                        <a16:colId xmlns:a16="http://schemas.microsoft.com/office/drawing/2014/main" val="589350638"/>
                      </a:ext>
                    </a:extLst>
                  </a:gridCol>
                  <a:gridCol w="783323">
                    <a:extLst>
                      <a:ext uri="{9D8B030D-6E8A-4147-A177-3AD203B41FA5}">
                        <a16:colId xmlns:a16="http://schemas.microsoft.com/office/drawing/2014/main" val="2671754237"/>
                      </a:ext>
                    </a:extLst>
                  </a:gridCol>
                  <a:gridCol w="765315">
                    <a:extLst>
                      <a:ext uri="{9D8B030D-6E8A-4147-A177-3AD203B41FA5}">
                        <a16:colId xmlns:a16="http://schemas.microsoft.com/office/drawing/2014/main" val="898641589"/>
                      </a:ext>
                    </a:extLst>
                  </a:gridCol>
                  <a:gridCol w="801329">
                    <a:extLst>
                      <a:ext uri="{9D8B030D-6E8A-4147-A177-3AD203B41FA5}">
                        <a16:colId xmlns:a16="http://schemas.microsoft.com/office/drawing/2014/main" val="1102072666"/>
                      </a:ext>
                    </a:extLst>
                  </a:gridCol>
                </a:tblGrid>
                <a:tr h="159977">
                  <a:tc>
                    <a:txBody>
                      <a:bodyPr/>
                      <a:lstStyle/>
                      <a:p>
                        <a:pPr algn="l" fontAlgn="b"/>
                        <a:r>
                          <a:rPr lang="en-US" sz="1100" b="0" i="0" u="none" strike="noStrike" dirty="0" err="1">
                            <a:solidFill>
                              <a:srgbClr val="000000"/>
                            </a:solidFill>
                            <a:effectLst/>
                            <a:latin typeface="Calibri" panose="020F0502020204030204" pitchFamily="34" charset="0"/>
                          </a:rPr>
                          <a:t>metabid</a:t>
                        </a:r>
                        <a:endParaRPr lang="en-US" sz="1100" b="0" i="0" u="none" strike="noStrike" dirty="0">
                          <a:solidFill>
                            <a:srgbClr val="000000"/>
                          </a:solidFill>
                          <a:effectLst/>
                          <a:latin typeface="Calibri" panose="020F0502020204030204" pitchFamily="34" charset="0"/>
                        </a:endParaRP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metabolite_name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SUPER_PATHWAY</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SUB_PATHWAY</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COMP_ID</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PLATFORM</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HMDB_ID</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4212435"/>
                    </a:ext>
                  </a:extLst>
                </a:tr>
                <a:tr h="159977">
                  <a:tc>
                    <a:txBody>
                      <a:bodyPr/>
                      <a:lstStyle/>
                      <a:p>
                        <a:pPr algn="l" fontAlgn="b"/>
                        <a:r>
                          <a:rPr lang="en-US" sz="1100" b="0" i="0" u="none" strike="noStrike" dirty="0">
                            <a:solidFill>
                              <a:srgbClr val="000000"/>
                            </a:solidFill>
                            <a:effectLst/>
                            <a:latin typeface="Calibri" panose="020F0502020204030204" pitchFamily="34" charset="0"/>
                          </a:rPr>
                          <a:t>ACETOACETATE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acetoacetate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Lipid</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Ketone Bodies</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33963</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GC/MS</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HMDB00060</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5323483"/>
                    </a:ext>
                  </a:extLst>
                </a:tr>
                <a:tr h="178750">
                  <a:tc>
                    <a:txBody>
                      <a:bodyPr/>
                      <a:lstStyle/>
                      <a:p>
                        <a:pPr algn="l" fontAlgn="b"/>
                        <a:r>
                          <a:rPr lang="en-US" sz="1100" b="0" i="0" u="none" strike="noStrike">
                            <a:solidFill>
                              <a:srgbClr val="000000"/>
                            </a:solidFill>
                            <a:effectLst/>
                            <a:latin typeface="Calibri" panose="020F0502020204030204" pitchFamily="34" charset="0"/>
                          </a:rPr>
                          <a:t>ACETYLCARNITINE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err="1">
                            <a:solidFill>
                              <a:srgbClr val="000000"/>
                            </a:solidFill>
                            <a:effectLst/>
                            <a:latin typeface="Calibri" panose="020F0502020204030204" pitchFamily="34" charset="0"/>
                          </a:rPr>
                          <a:t>acetylcarnitine</a:t>
                        </a:r>
                        <a:endParaRPr lang="en-US" sz="1100" b="0" i="0" u="none" strike="noStrike" dirty="0">
                          <a:solidFill>
                            <a:srgbClr val="000000"/>
                          </a:solidFill>
                          <a:effectLst/>
                          <a:latin typeface="Calibri" panose="020F0502020204030204" pitchFamily="34" charset="0"/>
                        </a:endParaRP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Lipid</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Fatty Acid Metabolism</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32198</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LC/MS Pos</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HMDB00201</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5925300"/>
                    </a:ext>
                  </a:extLst>
                </a:tr>
                <a:tr h="159977">
                  <a:tc>
                    <a:txBody>
                      <a:bodyPr/>
                      <a:lstStyle/>
                      <a:p>
                        <a:pPr algn="l" fontAlgn="b"/>
                        <a:r>
                          <a:rPr lang="en-US" sz="1100" b="0" i="0" u="none" strike="noStrike">
                            <a:solidFill>
                              <a:srgbClr val="000000"/>
                            </a:solidFill>
                            <a:effectLst/>
                            <a:latin typeface="Calibri" panose="020F0502020204030204" pitchFamily="34" charset="0"/>
                          </a:rPr>
                          <a:t>ACISOGA</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err="1">
                            <a:solidFill>
                              <a:srgbClr val="000000"/>
                            </a:solidFill>
                            <a:effectLst/>
                            <a:latin typeface="Calibri" panose="020F0502020204030204" pitchFamily="34" charset="0"/>
                          </a:rPr>
                          <a:t>acisoga</a:t>
                        </a:r>
                        <a:endParaRPr lang="en-US" sz="1100" b="0" i="0" u="none" strike="noStrike" dirty="0">
                          <a:solidFill>
                            <a:srgbClr val="000000"/>
                          </a:solidFill>
                          <a:effectLst/>
                          <a:latin typeface="Calibri" panose="020F0502020204030204" pitchFamily="34" charset="0"/>
                        </a:endParaRP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Amino Acid</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Polyamine Metabolism</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43258</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LC/MS Pos</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NA</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47940"/>
                    </a:ext>
                  </a:extLst>
                </a:tr>
                <a:tr h="311213">
                  <a:tc>
                    <a:txBody>
                      <a:bodyPr/>
                      <a:lstStyle/>
                      <a:p>
                        <a:pPr algn="l" fontAlgn="b"/>
                        <a:r>
                          <a:rPr lang="en-US" sz="1100" b="0" i="0" u="none" strike="noStrike">
                            <a:solidFill>
                              <a:srgbClr val="000000"/>
                            </a:solidFill>
                            <a:effectLst/>
                            <a:latin typeface="Calibri" panose="020F0502020204030204" pitchFamily="34" charset="0"/>
                          </a:rPr>
                          <a:t>ADENINE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adenine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Nucleotide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Purine Metabolism, Adenine containing</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554</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LC/MS </a:t>
                        </a:r>
                        <a:r>
                          <a:rPr lang="en-US" sz="1100" b="0" i="0" u="none" strike="noStrike" dirty="0" err="1">
                            <a:solidFill>
                              <a:srgbClr val="000000"/>
                            </a:solidFill>
                            <a:effectLst/>
                            <a:latin typeface="Calibri" panose="020F0502020204030204" pitchFamily="34" charset="0"/>
                          </a:rPr>
                          <a:t>Pos</a:t>
                        </a:r>
                        <a:endParaRPr lang="en-US" sz="1100" b="0" i="0" u="none" strike="noStrike" dirty="0">
                          <a:solidFill>
                            <a:srgbClr val="000000"/>
                          </a:solidFill>
                          <a:effectLst/>
                          <a:latin typeface="Calibri" panose="020F0502020204030204" pitchFamily="34" charset="0"/>
                        </a:endParaRP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HMDB00034</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6336064"/>
                    </a:ext>
                  </a:extLst>
                </a:tr>
                <a:tr h="311213">
                  <a:tc>
                    <a:txBody>
                      <a:bodyPr/>
                      <a:lstStyle/>
                      <a:p>
                        <a:pPr algn="l" fontAlgn="b"/>
                        <a:r>
                          <a:rPr lang="en-US" sz="1100" b="0" i="0" u="none" strike="noStrike">
                            <a:solidFill>
                              <a:srgbClr val="000000"/>
                            </a:solidFill>
                            <a:effectLst/>
                            <a:latin typeface="Calibri" panose="020F0502020204030204" pitchFamily="34" charset="0"/>
                          </a:rPr>
                          <a:t>ADENOSINE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adenosine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Nucleotide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Purine Metabolism, Adenine containing</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555</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LC/MS </a:t>
                        </a:r>
                        <a:r>
                          <a:rPr lang="en-US" sz="1100" b="0" i="0" u="none" strike="noStrike" dirty="0" err="1">
                            <a:solidFill>
                              <a:srgbClr val="000000"/>
                            </a:solidFill>
                            <a:effectLst/>
                            <a:latin typeface="Calibri" panose="020F0502020204030204" pitchFamily="34" charset="0"/>
                          </a:rPr>
                          <a:t>Pos</a:t>
                        </a:r>
                        <a:endParaRPr lang="en-US" sz="1100" b="0" i="0" u="none" strike="noStrike" dirty="0">
                          <a:solidFill>
                            <a:srgbClr val="000000"/>
                          </a:solidFill>
                          <a:effectLst/>
                          <a:latin typeface="Calibri" panose="020F0502020204030204" pitchFamily="34" charset="0"/>
                        </a:endParaRP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HMDB00050</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6416798"/>
                    </a:ext>
                  </a:extLst>
                </a:tr>
                <a:tr h="311213">
                  <a:tc>
                    <a:txBody>
                      <a:bodyPr/>
                      <a:lstStyle/>
                      <a:p>
                        <a:pPr algn="l" fontAlgn="b"/>
                        <a:r>
                          <a:rPr lang="en-US" sz="1100" b="0" i="0" u="none" strike="noStrike">
                            <a:solidFill>
                              <a:srgbClr val="000000"/>
                            </a:solidFill>
                            <a:effectLst/>
                            <a:latin typeface="Calibri" panose="020F0502020204030204" pitchFamily="34" charset="0"/>
                          </a:rPr>
                          <a:t>ADRENATE__22_4N6_</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adrenate (22:4n6)</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Lipid</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Polyunsaturated Fatty Acid (n3 and n6)</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32980</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LC/MS Neg</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HMDB02226</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2089940"/>
                    </a:ext>
                  </a:extLst>
                </a:tr>
                <a:tr h="311213">
                  <a:tc>
                    <a:txBody>
                      <a:bodyPr/>
                      <a:lstStyle/>
                      <a:p>
                        <a:pPr algn="l" fontAlgn="b"/>
                        <a:r>
                          <a:rPr lang="en-US" sz="1100" b="0" i="0" u="none" strike="noStrike">
                            <a:solidFill>
                              <a:srgbClr val="000000"/>
                            </a:solidFill>
                            <a:effectLst/>
                            <a:latin typeface="Calibri" panose="020F0502020204030204" pitchFamily="34" charset="0"/>
                          </a:rPr>
                          <a:t>ADSGEGDFXAEGGGVR</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ADSGEGDFXAEGGGVR*</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Peptide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Fibrinogen Cleavage Peptide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33084</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LC/MS </a:t>
                        </a:r>
                        <a:r>
                          <a:rPr lang="en-US" sz="1100" b="0" i="0" u="none" strike="noStrike" dirty="0" err="1">
                            <a:solidFill>
                              <a:srgbClr val="000000"/>
                            </a:solidFill>
                            <a:effectLst/>
                            <a:latin typeface="Calibri" panose="020F0502020204030204" pitchFamily="34" charset="0"/>
                          </a:rPr>
                          <a:t>Pos</a:t>
                        </a:r>
                        <a:endParaRPr lang="en-US" sz="1100" b="0" i="0" u="none" strike="noStrike" dirty="0">
                          <a:solidFill>
                            <a:srgbClr val="000000"/>
                          </a:solidFill>
                          <a:effectLst/>
                          <a:latin typeface="Calibri" panose="020F0502020204030204" pitchFamily="34" charset="0"/>
                        </a:endParaRP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NA</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3703651"/>
                    </a:ext>
                  </a:extLst>
                </a:tr>
                <a:tr h="311213">
                  <a:tc>
                    <a:txBody>
                      <a:bodyPr/>
                      <a:lstStyle/>
                      <a:p>
                        <a:pPr algn="l" fontAlgn="b"/>
                        <a:r>
                          <a:rPr lang="en-US" sz="1100" b="0" i="0" u="none" strike="noStrike">
                            <a:solidFill>
                              <a:srgbClr val="000000"/>
                            </a:solidFill>
                            <a:effectLst/>
                            <a:latin typeface="Calibri" panose="020F0502020204030204" pitchFamily="34" charset="0"/>
                          </a:rPr>
                          <a:t>ALANINE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alanine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Amino Acid</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Alanine and Aspartate Metabolism</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1126</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LC/MS </a:t>
                        </a:r>
                        <a:r>
                          <a:rPr lang="en-US" sz="1100" b="0" i="0" u="none" strike="noStrike" dirty="0" err="1">
                            <a:solidFill>
                              <a:srgbClr val="000000"/>
                            </a:solidFill>
                            <a:effectLst/>
                            <a:latin typeface="Calibri" panose="020F0502020204030204" pitchFamily="34" charset="0"/>
                          </a:rPr>
                          <a:t>Pos</a:t>
                        </a:r>
                        <a:endParaRPr lang="en-US" sz="1100" b="0" i="0" u="none" strike="noStrike" dirty="0">
                          <a:solidFill>
                            <a:srgbClr val="000000"/>
                          </a:solidFill>
                          <a:effectLst/>
                          <a:latin typeface="Calibri" panose="020F0502020204030204" pitchFamily="34" charset="0"/>
                        </a:endParaRP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HMDB00161</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5869631"/>
                    </a:ext>
                  </a:extLst>
                </a:tr>
                <a:tr h="159977">
                  <a:tc>
                    <a:txBody>
                      <a:bodyPr/>
                      <a:lstStyle/>
                      <a:p>
                        <a:pPr algn="l" fontAlgn="b"/>
                        <a:r>
                          <a:rPr lang="en-US" sz="1100" b="0" i="0" u="none" strike="noStrike">
                            <a:solidFill>
                              <a:srgbClr val="000000"/>
                            </a:solidFill>
                            <a:effectLst/>
                            <a:latin typeface="Calibri" panose="020F0502020204030204" pitchFamily="34" charset="0"/>
                          </a:rPr>
                          <a:t>ALANYLLEUCINE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alanylleucine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Peptide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Dipeptide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37093</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LC/MS </a:t>
                        </a:r>
                        <a:r>
                          <a:rPr lang="en-US" sz="1100" b="0" i="0" u="none" strike="noStrike" dirty="0" err="1">
                            <a:solidFill>
                              <a:srgbClr val="000000"/>
                            </a:solidFill>
                            <a:effectLst/>
                            <a:latin typeface="Calibri" panose="020F0502020204030204" pitchFamily="34" charset="0"/>
                          </a:rPr>
                          <a:t>Pos</a:t>
                        </a:r>
                        <a:endParaRPr lang="en-US" sz="1100" b="0" i="0" u="none" strike="noStrike" dirty="0">
                          <a:solidFill>
                            <a:srgbClr val="000000"/>
                          </a:solidFill>
                          <a:effectLst/>
                          <a:latin typeface="Calibri" panose="020F0502020204030204" pitchFamily="34" charset="0"/>
                        </a:endParaRP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HMDB28691</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8202954"/>
                    </a:ext>
                  </a:extLst>
                </a:tr>
                <a:tr h="462448">
                  <a:tc>
                    <a:txBody>
                      <a:bodyPr/>
                      <a:lstStyle/>
                      <a:p>
                        <a:pPr algn="l" fontAlgn="b"/>
                        <a:r>
                          <a:rPr lang="en-US" sz="1100" b="0" i="0" u="none" strike="noStrike">
                            <a:solidFill>
                              <a:srgbClr val="000000"/>
                            </a:solidFill>
                            <a:effectLst/>
                            <a:latin typeface="Calibri" panose="020F0502020204030204" pitchFamily="34" charset="0"/>
                          </a:rPr>
                          <a:t>ALLANTOIN</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allantoin</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Nucleotide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Purine Metabolism, (Hypo)Xanthine/Inosine containing</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1107</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LC/MS Polar</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HMDB00462</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5913547"/>
                    </a:ext>
                  </a:extLst>
                </a:tr>
                <a:tr h="159977">
                  <a:tc>
                    <a:txBody>
                      <a:bodyPr/>
                      <a:lstStyle/>
                      <a:p>
                        <a:pPr algn="l" fontAlgn="b"/>
                        <a:r>
                          <a:rPr lang="en-US" sz="1100" b="0" i="0" u="none" strike="noStrike">
                            <a:solidFill>
                              <a:srgbClr val="000000"/>
                            </a:solidFill>
                            <a:effectLst/>
                            <a:latin typeface="Calibri" panose="020F0502020204030204" pitchFamily="34" charset="0"/>
                          </a:rPr>
                          <a:t>ALLIIN</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alliin</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Xenobiotics</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Food Component/Plant</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41494</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LC/MS </a:t>
                        </a:r>
                        <a:r>
                          <a:rPr lang="en-US" sz="1100" b="0" i="0" u="none" strike="noStrike" dirty="0" err="1">
                            <a:solidFill>
                              <a:srgbClr val="000000"/>
                            </a:solidFill>
                            <a:effectLst/>
                            <a:latin typeface="Calibri" panose="020F0502020204030204" pitchFamily="34" charset="0"/>
                          </a:rPr>
                          <a:t>Pos</a:t>
                        </a:r>
                        <a:endParaRPr lang="en-US" sz="1100" b="0" i="0" u="none" strike="noStrike" dirty="0">
                          <a:solidFill>
                            <a:srgbClr val="000000"/>
                          </a:solidFill>
                          <a:effectLst/>
                          <a:latin typeface="Calibri" panose="020F0502020204030204" pitchFamily="34" charset="0"/>
                        </a:endParaRP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HMDB33592</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8967422"/>
                    </a:ext>
                  </a:extLst>
                </a:tr>
                <a:tr h="311213">
                  <a:tc>
                    <a:txBody>
                      <a:bodyPr/>
                      <a:lstStyle/>
                      <a:p>
                        <a:pPr algn="l" fontAlgn="b"/>
                        <a:r>
                          <a:rPr lang="en-US" sz="1100" b="0" i="0" u="none" strike="noStrike">
                            <a:solidFill>
                              <a:srgbClr val="000000"/>
                            </a:solidFill>
                            <a:effectLst/>
                            <a:latin typeface="Calibri" panose="020F0502020204030204" pitchFamily="34" charset="0"/>
                          </a:rPr>
                          <a:t>ALLO_ISOLEUCINE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allo-isoleucine</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Amino Acid</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Leucine, Isoleucine and Valine Metabolism</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47034</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GC/MS</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NA</a:t>
                        </a:r>
                      </a:p>
                    </a:txBody>
                    <a:tcPr marL="9690" marR="9690" marT="969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6644711"/>
                    </a:ext>
                  </a:extLst>
                </a:tr>
              </a:tbl>
            </a:graphicData>
          </a:graphic>
        </p:graphicFrame>
      </p:grpSp>
      <p:sp>
        <p:nvSpPr>
          <p:cNvPr id="9" name="Rectangle 8">
            <a:extLst>
              <a:ext uri="{FF2B5EF4-FFF2-40B4-BE49-F238E27FC236}">
                <a16:creationId xmlns:a16="http://schemas.microsoft.com/office/drawing/2014/main" id="{965BBEEB-F4BF-3546-A65C-AED41D386D44}"/>
              </a:ext>
            </a:extLst>
          </p:cNvPr>
          <p:cNvSpPr>
            <a:spLocks noChangeArrowheads="1"/>
          </p:cNvSpPr>
          <p:nvPr/>
        </p:nvSpPr>
        <p:spPr bwMode="auto">
          <a:xfrm>
            <a:off x="8789006" y="2157680"/>
            <a:ext cx="288959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eaLnBrk="1" hangingPunct="1">
              <a:spcBef>
                <a:spcPct val="0"/>
              </a:spcBef>
              <a:buClrTx/>
              <a:buFont typeface="Wingdings" pitchFamily="2" charset="2"/>
              <a:buChar char="²"/>
            </a:pPr>
            <a:r>
              <a:rPr lang="en-US" altLang="en-US" dirty="0">
                <a:solidFill>
                  <a:schemeClr val="tx1"/>
                </a:solidFill>
              </a:rPr>
              <a:t> Analysis will proceed whether or not all metabolite names are harmonized</a:t>
            </a:r>
          </a:p>
          <a:p>
            <a:pPr eaLnBrk="1" hangingPunct="1">
              <a:spcBef>
                <a:spcPct val="0"/>
              </a:spcBef>
              <a:buClrTx/>
              <a:buFont typeface="Wingdings" pitchFamily="2" charset="2"/>
              <a:buChar char="²"/>
            </a:pPr>
            <a:endParaRPr lang="en-US" altLang="en-US" dirty="0">
              <a:solidFill>
                <a:schemeClr val="tx1"/>
              </a:solidFill>
            </a:endParaRPr>
          </a:p>
          <a:p>
            <a:pPr eaLnBrk="1" hangingPunct="1">
              <a:spcBef>
                <a:spcPct val="0"/>
              </a:spcBef>
              <a:buClrTx/>
              <a:buFont typeface="Wingdings" pitchFamily="2" charset="2"/>
              <a:buChar char="²"/>
            </a:pPr>
            <a:r>
              <a:rPr lang="en-US" altLang="en-US" dirty="0">
                <a:solidFill>
                  <a:schemeClr val="tx1"/>
                </a:solidFill>
              </a:rPr>
              <a:t> Master dictionary contains 4,647 metabolites measured in at least one COMETS cohort</a:t>
            </a:r>
          </a:p>
        </p:txBody>
      </p:sp>
    </p:spTree>
    <p:extLst>
      <p:ext uri="{BB962C8B-B14F-4D97-AF65-F5344CB8AC3E}">
        <p14:creationId xmlns:p14="http://schemas.microsoft.com/office/powerpoint/2010/main" val="10669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Standardized Input – Lead Analyst Defines Models</a:t>
            </a:r>
            <a:endParaRPr lang="en-US" sz="3500" b="1" dirty="0">
              <a:latin typeface="Century Gothic" panose="020B0502020202020204" pitchFamily="34" charset="0"/>
              <a:ea typeface="Arial" charset="0"/>
              <a:cs typeface="Arial" charset="0"/>
            </a:endParaRPr>
          </a:p>
        </p:txBody>
      </p:sp>
      <p:pic>
        <p:nvPicPr>
          <p:cNvPr id="2" name="Picture 1">
            <a:extLst>
              <a:ext uri="{FF2B5EF4-FFF2-40B4-BE49-F238E27FC236}">
                <a16:creationId xmlns:a16="http://schemas.microsoft.com/office/drawing/2014/main" id="{1CAA984E-9262-8B41-900A-6E86A0B2A333}"/>
              </a:ext>
            </a:extLst>
          </p:cNvPr>
          <p:cNvPicPr>
            <a:picLocks noChangeAspect="1"/>
          </p:cNvPicPr>
          <p:nvPr/>
        </p:nvPicPr>
        <p:blipFill rotWithShape="1">
          <a:blip r:embed="rId3"/>
          <a:srcRect r="3678" b="27774"/>
          <a:stretch/>
        </p:blipFill>
        <p:spPr>
          <a:xfrm>
            <a:off x="384827" y="1474013"/>
            <a:ext cx="8972201" cy="4117162"/>
          </a:xfrm>
          <a:prstGeom prst="rect">
            <a:avLst/>
          </a:prstGeom>
        </p:spPr>
      </p:pic>
      <p:sp>
        <p:nvSpPr>
          <p:cNvPr id="5" name="Rectangle 4">
            <a:extLst>
              <a:ext uri="{FF2B5EF4-FFF2-40B4-BE49-F238E27FC236}">
                <a16:creationId xmlns:a16="http://schemas.microsoft.com/office/drawing/2014/main" id="{B070CCF6-7B48-074B-A023-9795F11C606B}"/>
              </a:ext>
            </a:extLst>
          </p:cNvPr>
          <p:cNvSpPr>
            <a:spLocks noChangeArrowheads="1"/>
          </p:cNvSpPr>
          <p:nvPr/>
        </p:nvSpPr>
        <p:spPr bwMode="auto">
          <a:xfrm>
            <a:off x="9474806" y="2087701"/>
            <a:ext cx="258656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eaLnBrk="1" hangingPunct="1">
              <a:spcBef>
                <a:spcPct val="0"/>
              </a:spcBef>
              <a:buClrTx/>
              <a:buNone/>
            </a:pPr>
            <a:endParaRPr lang="en-US" altLang="en-US" dirty="0">
              <a:solidFill>
                <a:schemeClr val="tx1"/>
              </a:solidFill>
            </a:endParaRPr>
          </a:p>
          <a:p>
            <a:pPr eaLnBrk="1" hangingPunct="1">
              <a:spcBef>
                <a:spcPct val="0"/>
              </a:spcBef>
              <a:buClrTx/>
              <a:buFont typeface="Wingdings" pitchFamily="2" charset="2"/>
              <a:buChar char="²"/>
            </a:pPr>
            <a:r>
              <a:rPr lang="en-US" altLang="en-US" dirty="0">
                <a:solidFill>
                  <a:schemeClr val="tx1"/>
                </a:solidFill>
              </a:rPr>
              <a:t> All variables must be predefined in the other sheets</a:t>
            </a:r>
          </a:p>
          <a:p>
            <a:pPr eaLnBrk="1" hangingPunct="1">
              <a:spcBef>
                <a:spcPct val="0"/>
              </a:spcBef>
              <a:buClrTx/>
              <a:buFont typeface="Wingdings" pitchFamily="2" charset="2"/>
              <a:buChar char="²"/>
            </a:pPr>
            <a:endParaRPr lang="en-US" altLang="en-US" dirty="0">
              <a:solidFill>
                <a:schemeClr val="tx1"/>
              </a:solidFill>
            </a:endParaRPr>
          </a:p>
          <a:p>
            <a:pPr eaLnBrk="1" hangingPunct="1">
              <a:spcBef>
                <a:spcPct val="0"/>
              </a:spcBef>
              <a:buClrTx/>
              <a:buFont typeface="Wingdings" pitchFamily="2" charset="2"/>
              <a:buChar char="²"/>
            </a:pPr>
            <a:r>
              <a:rPr lang="en-US" altLang="en-US" dirty="0">
                <a:solidFill>
                  <a:schemeClr val="tx1"/>
                </a:solidFill>
              </a:rPr>
              <a:t> All models can be run in one command</a:t>
            </a:r>
          </a:p>
        </p:txBody>
      </p:sp>
    </p:spTree>
    <p:extLst>
      <p:ext uri="{BB962C8B-B14F-4D97-AF65-F5344CB8AC3E}">
        <p14:creationId xmlns:p14="http://schemas.microsoft.com/office/powerpoint/2010/main" val="287683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4827" y="-317825"/>
            <a:ext cx="11676544" cy="1131889"/>
          </a:xfrm>
        </p:spPr>
        <p:txBody>
          <a:bodyPr anchor="b">
            <a:normAutofit/>
          </a:bodyPr>
          <a:lstStyle/>
          <a:p>
            <a:r>
              <a:rPr lang="en-US" altLang="en-US" sz="3600" dirty="0">
                <a:latin typeface="Century Gothic" panose="020B0502020202020204" pitchFamily="34" charset="0"/>
              </a:rPr>
              <a:t>Integrity Checks on Input (Data and Models)</a:t>
            </a:r>
            <a:endParaRPr lang="en-US" sz="3500" b="1" dirty="0">
              <a:latin typeface="Century Gothic" panose="020B0502020202020204" pitchFamily="34" charset="0"/>
              <a:ea typeface="Arial" charset="0"/>
              <a:cs typeface="Arial" charset="0"/>
            </a:endParaRPr>
          </a:p>
        </p:txBody>
      </p:sp>
      <p:sp>
        <p:nvSpPr>
          <p:cNvPr id="3" name="TextBox 6">
            <a:extLst>
              <a:ext uri="{FF2B5EF4-FFF2-40B4-BE49-F238E27FC236}">
                <a16:creationId xmlns:a16="http://schemas.microsoft.com/office/drawing/2014/main" id="{4F5EF803-1A33-BD40-84CF-1F65C628EAE9}"/>
              </a:ext>
            </a:extLst>
          </p:cNvPr>
          <p:cNvSpPr txBox="1">
            <a:spLocks noChangeArrowheads="1"/>
          </p:cNvSpPr>
          <p:nvPr/>
        </p:nvSpPr>
        <p:spPr bwMode="auto">
          <a:xfrm>
            <a:off x="384827" y="1112715"/>
            <a:ext cx="11364684"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eaLnBrk="1" hangingPunct="1">
              <a:spcBef>
                <a:spcPct val="0"/>
              </a:spcBef>
              <a:buClrTx/>
              <a:buFont typeface="Wingdings" pitchFamily="2" charset="2"/>
              <a:buChar char="²"/>
            </a:pPr>
            <a:r>
              <a:rPr lang="en-US" altLang="en-US" sz="1800" dirty="0">
                <a:solidFill>
                  <a:schemeClr val="tx1"/>
                </a:solidFill>
              </a:rPr>
              <a:t>Behind the scenes, only takes a few seconds</a:t>
            </a:r>
          </a:p>
          <a:p>
            <a:pPr eaLnBrk="1" hangingPunct="1">
              <a:spcBef>
                <a:spcPct val="0"/>
              </a:spcBef>
              <a:buClrTx/>
              <a:buFont typeface="Wingdings" pitchFamily="2" charset="2"/>
              <a:buChar char="²"/>
            </a:pPr>
            <a:endParaRPr lang="en-US" altLang="en-US" sz="1800" dirty="0">
              <a:solidFill>
                <a:schemeClr val="tx1"/>
              </a:solidFill>
            </a:endParaRPr>
          </a:p>
        </p:txBody>
      </p:sp>
      <p:sp>
        <p:nvSpPr>
          <p:cNvPr id="5" name="Rectangle 4">
            <a:extLst>
              <a:ext uri="{FF2B5EF4-FFF2-40B4-BE49-F238E27FC236}">
                <a16:creationId xmlns:a16="http://schemas.microsoft.com/office/drawing/2014/main" id="{DE73540E-86DA-5141-941B-DE1A12528B08}"/>
              </a:ext>
            </a:extLst>
          </p:cNvPr>
          <p:cNvSpPr>
            <a:spLocks noChangeArrowheads="1"/>
          </p:cNvSpPr>
          <p:nvPr/>
        </p:nvSpPr>
        <p:spPr bwMode="auto">
          <a:xfrm>
            <a:off x="384827" y="1942978"/>
            <a:ext cx="111858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eaLnBrk="1" hangingPunct="1">
              <a:spcBef>
                <a:spcPct val="0"/>
              </a:spcBef>
              <a:buClrTx/>
              <a:buFont typeface="Wingdings" pitchFamily="2" charset="2"/>
              <a:buChar char="²"/>
            </a:pPr>
            <a:r>
              <a:rPr lang="en-US" altLang="en-US" sz="1800" dirty="0">
                <a:solidFill>
                  <a:schemeClr val="tx1"/>
                </a:solidFill>
              </a:rPr>
              <a:t>  Will output a </a:t>
            </a:r>
            <a:r>
              <a:rPr lang="en-US" altLang="en-US" sz="1800" u="sng" dirty="0">
                <a:solidFill>
                  <a:schemeClr val="tx1"/>
                </a:solidFill>
              </a:rPr>
              <a:t>meaningful error</a:t>
            </a:r>
            <a:r>
              <a:rPr lang="en-US" altLang="en-US" sz="1800" dirty="0">
                <a:solidFill>
                  <a:schemeClr val="tx1"/>
                </a:solidFill>
              </a:rPr>
              <a:t> when:</a:t>
            </a:r>
          </a:p>
          <a:p>
            <a:pPr eaLnBrk="1" hangingPunct="1">
              <a:spcBef>
                <a:spcPct val="0"/>
              </a:spcBef>
              <a:buClrTx/>
              <a:buFont typeface="Wingdings" pitchFamily="2" charset="2"/>
              <a:buChar char="²"/>
            </a:pPr>
            <a:endParaRPr lang="en-US" altLang="en-US" sz="1800" dirty="0">
              <a:solidFill>
                <a:schemeClr val="tx1"/>
              </a:solidFill>
            </a:endParaRPr>
          </a:p>
          <a:p>
            <a:pPr lvl="1" eaLnBrk="1" hangingPunct="1">
              <a:spcBef>
                <a:spcPct val="0"/>
              </a:spcBef>
              <a:buClrTx/>
              <a:buFont typeface="Arial" panose="020B0604020202020204" pitchFamily="34" charset="0"/>
              <a:buChar char="•"/>
            </a:pPr>
            <a:r>
              <a:rPr lang="en-US" altLang="en-US" sz="1800" dirty="0">
                <a:solidFill>
                  <a:schemeClr val="tx1"/>
                </a:solidFill>
              </a:rPr>
              <a:t> Software cannot find appropriate variables (incorrect </a:t>
            </a:r>
            <a:r>
              <a:rPr lang="en-US" altLang="en-US" dirty="0">
                <a:solidFill>
                  <a:schemeClr val="tx1"/>
                </a:solidFill>
              </a:rPr>
              <a:t>Variable Mapping</a:t>
            </a:r>
            <a:r>
              <a:rPr lang="en-US" altLang="en-US" sz="1800" dirty="0">
                <a:solidFill>
                  <a:schemeClr val="tx1"/>
                </a:solidFill>
              </a:rPr>
              <a:t> sheet)</a:t>
            </a:r>
          </a:p>
          <a:p>
            <a:pPr lvl="1" eaLnBrk="1" hangingPunct="1">
              <a:spcBef>
                <a:spcPct val="0"/>
              </a:spcBef>
              <a:buClrTx/>
              <a:buFont typeface="Arial" panose="020B0604020202020204" pitchFamily="34" charset="0"/>
              <a:buChar char="•"/>
            </a:pPr>
            <a:endParaRPr lang="en-US" altLang="en-US" sz="1800" dirty="0">
              <a:solidFill>
                <a:schemeClr val="tx1"/>
              </a:solidFill>
            </a:endParaRPr>
          </a:p>
          <a:p>
            <a:pPr lvl="1" eaLnBrk="1" hangingPunct="1">
              <a:spcBef>
                <a:spcPct val="0"/>
              </a:spcBef>
              <a:buClrTx/>
              <a:buFont typeface="Arial" panose="020B0604020202020204" pitchFamily="34" charset="0"/>
              <a:buChar char="•"/>
            </a:pPr>
            <a:r>
              <a:rPr lang="en-US" altLang="en-US" sz="1800" dirty="0">
                <a:solidFill>
                  <a:schemeClr val="tx1"/>
                </a:solidFill>
              </a:rPr>
              <a:t> Metabolites or samples have missing meta data</a:t>
            </a:r>
          </a:p>
          <a:p>
            <a:pPr lvl="1" eaLnBrk="1" hangingPunct="1">
              <a:spcBef>
                <a:spcPct val="0"/>
              </a:spcBef>
              <a:buClrTx/>
              <a:buFont typeface="Arial" panose="020B0604020202020204" pitchFamily="34" charset="0"/>
              <a:buChar char="•"/>
            </a:pPr>
            <a:endParaRPr lang="en-US" altLang="en-US" sz="1800" dirty="0">
              <a:solidFill>
                <a:schemeClr val="tx1"/>
              </a:solidFill>
            </a:endParaRPr>
          </a:p>
          <a:p>
            <a:pPr lvl="1" eaLnBrk="1" hangingPunct="1">
              <a:spcBef>
                <a:spcPct val="0"/>
              </a:spcBef>
              <a:buClrTx/>
              <a:buFont typeface="Arial" panose="020B0604020202020204" pitchFamily="34" charset="0"/>
              <a:buChar char="•"/>
            </a:pPr>
            <a:r>
              <a:rPr lang="en-US" altLang="en-US" sz="1800" dirty="0">
                <a:solidFill>
                  <a:schemeClr val="tx1"/>
                </a:solidFill>
              </a:rPr>
              <a:t> Models defined are not correct (e.g. adjustment variable is also an outcome variable)</a:t>
            </a:r>
          </a:p>
        </p:txBody>
      </p:sp>
      <p:sp>
        <p:nvSpPr>
          <p:cNvPr id="7" name="Rectangle 6">
            <a:extLst>
              <a:ext uri="{FF2B5EF4-FFF2-40B4-BE49-F238E27FC236}">
                <a16:creationId xmlns:a16="http://schemas.microsoft.com/office/drawing/2014/main" id="{414374E4-9E70-B143-B2B6-6F284EC9170C}"/>
              </a:ext>
            </a:extLst>
          </p:cNvPr>
          <p:cNvSpPr>
            <a:spLocks noChangeArrowheads="1"/>
          </p:cNvSpPr>
          <p:nvPr/>
        </p:nvSpPr>
        <p:spPr bwMode="auto">
          <a:xfrm>
            <a:off x="384827" y="4442597"/>
            <a:ext cx="111858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eaLnBrk="1" hangingPunct="1">
              <a:spcBef>
                <a:spcPct val="0"/>
              </a:spcBef>
              <a:buClrTx/>
              <a:buFont typeface="Wingdings" pitchFamily="2" charset="2"/>
              <a:buChar char="²"/>
            </a:pPr>
            <a:r>
              <a:rPr lang="en-US" altLang="en-US" sz="1800" dirty="0">
                <a:solidFill>
                  <a:schemeClr val="tx1"/>
                </a:solidFill>
              </a:rPr>
              <a:t>  Will output a </a:t>
            </a:r>
            <a:r>
              <a:rPr lang="en-US" altLang="en-US" sz="1800" u="sng" dirty="0">
                <a:solidFill>
                  <a:schemeClr val="tx1"/>
                </a:solidFill>
              </a:rPr>
              <a:t>meaningful warning</a:t>
            </a:r>
            <a:r>
              <a:rPr lang="en-US" altLang="en-US" sz="1800" dirty="0">
                <a:solidFill>
                  <a:schemeClr val="tx1"/>
                </a:solidFill>
              </a:rPr>
              <a:t> when:</a:t>
            </a:r>
          </a:p>
          <a:p>
            <a:pPr eaLnBrk="1" hangingPunct="1">
              <a:spcBef>
                <a:spcPct val="0"/>
              </a:spcBef>
              <a:buClrTx/>
              <a:buFont typeface="Wingdings" pitchFamily="2" charset="2"/>
              <a:buChar char="²"/>
            </a:pPr>
            <a:endParaRPr lang="en-US" altLang="en-US" sz="1800" dirty="0">
              <a:solidFill>
                <a:schemeClr val="tx1"/>
              </a:solidFill>
            </a:endParaRPr>
          </a:p>
          <a:p>
            <a:pPr lvl="1" eaLnBrk="1" hangingPunct="1">
              <a:spcBef>
                <a:spcPct val="0"/>
              </a:spcBef>
              <a:buClrTx/>
              <a:buFont typeface="Arial" panose="020B0604020202020204" pitchFamily="34" charset="0"/>
              <a:buChar char="•"/>
            </a:pPr>
            <a:r>
              <a:rPr lang="en-US" altLang="en-US" sz="1800" dirty="0">
                <a:solidFill>
                  <a:schemeClr val="tx1"/>
                </a:solidFill>
              </a:rPr>
              <a:t> Variables are appropriately dropped in models (e.g. no variance, etc.)</a:t>
            </a:r>
          </a:p>
          <a:p>
            <a:pPr lvl="1" eaLnBrk="1" hangingPunct="1">
              <a:spcBef>
                <a:spcPct val="0"/>
              </a:spcBef>
              <a:buClrTx/>
              <a:buFont typeface="Arial" panose="020B0604020202020204" pitchFamily="34" charset="0"/>
              <a:buChar char="•"/>
            </a:pPr>
            <a:endParaRPr lang="en-US" altLang="en-US" sz="1800" dirty="0">
              <a:solidFill>
                <a:schemeClr val="tx1"/>
              </a:solidFill>
            </a:endParaRPr>
          </a:p>
          <a:p>
            <a:pPr lvl="1" eaLnBrk="1" hangingPunct="1">
              <a:spcBef>
                <a:spcPct val="0"/>
              </a:spcBef>
              <a:buClrTx/>
              <a:buFont typeface="Arial" panose="020B0604020202020204" pitchFamily="34" charset="0"/>
              <a:buChar char="•"/>
            </a:pPr>
            <a:r>
              <a:rPr lang="en-US" altLang="en-US" sz="1800" dirty="0">
                <a:solidFill>
                  <a:schemeClr val="tx1"/>
                </a:solidFill>
              </a:rPr>
              <a:t> Models are appropriately dropped (e.g. </a:t>
            </a:r>
            <a:r>
              <a:rPr lang="en-US" altLang="en-US" dirty="0">
                <a:solidFill>
                  <a:schemeClr val="tx1"/>
                </a:solidFill>
              </a:rPr>
              <a:t>low sample size, etc.)</a:t>
            </a:r>
            <a:endParaRPr lang="en-US" altLang="en-US" sz="1800" dirty="0">
              <a:solidFill>
                <a:schemeClr val="tx1"/>
              </a:solidFill>
            </a:endParaRPr>
          </a:p>
        </p:txBody>
      </p:sp>
    </p:spTree>
    <p:extLst>
      <p:ext uri="{BB962C8B-B14F-4D97-AF65-F5344CB8AC3E}">
        <p14:creationId xmlns:p14="http://schemas.microsoft.com/office/powerpoint/2010/main" val="1347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NCATS Color Pallet">
      <a:dk1>
        <a:srgbClr val="000000"/>
      </a:dk1>
      <a:lt1>
        <a:srgbClr val="FFFFFF"/>
      </a:lt1>
      <a:dk2>
        <a:srgbClr val="44546A"/>
      </a:dk2>
      <a:lt2>
        <a:srgbClr val="E7E6E6"/>
      </a:lt2>
      <a:accent1>
        <a:srgbClr val="632F6C"/>
      </a:accent1>
      <a:accent2>
        <a:srgbClr val="006378"/>
      </a:accent2>
      <a:accent3>
        <a:srgbClr val="626669"/>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49294</TotalTime>
  <Words>1848</Words>
  <Application>Microsoft Macintosh PowerPoint</Application>
  <PresentationFormat>Widescreen</PresentationFormat>
  <Paragraphs>305</Paragraphs>
  <Slides>26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Century Gothic</vt:lpstr>
      <vt:lpstr>Courier New</vt:lpstr>
      <vt:lpstr>Wingdings</vt:lpstr>
      <vt:lpstr>Wingdings 2</vt:lpstr>
      <vt:lpstr>Office Theme</vt:lpstr>
      <vt:lpstr>COMETS Analytics: Supporting Meta-Analyses of Metabolomic Data</vt:lpstr>
      <vt:lpstr>PowerPoint Presentation</vt:lpstr>
      <vt:lpstr>Consortium-based meta-analyses of metabolomic data</vt:lpstr>
      <vt:lpstr>Our process for federated data analyses </vt:lpstr>
      <vt:lpstr>Overview of Using COMETS Analytics</vt:lpstr>
      <vt:lpstr>Standardized Input – User Maps Variables to Consortia Variable names and definitions (VarMap)</vt:lpstr>
      <vt:lpstr>Standardized Input – User Sends Metabolite MetaData Used for Harmonization</vt:lpstr>
      <vt:lpstr>Standardized Input – Lead Analyst Defines Models</vt:lpstr>
      <vt:lpstr>Integrity Checks on Input (Data and Models)</vt:lpstr>
      <vt:lpstr>Standardized Output - Results with Warnings</vt:lpstr>
      <vt:lpstr>COMETS Analytics Access – Web Interface</vt:lpstr>
      <vt:lpstr>COMETS Analytics Access – R package</vt:lpstr>
      <vt:lpstr>COMETS Analytics – documentation</vt:lpstr>
      <vt:lpstr>Test Application in 45 cohorts</vt:lpstr>
      <vt:lpstr>Upcoming Release Features </vt:lpstr>
      <vt:lpstr>Considerations for Future Releases</vt:lpstr>
      <vt:lpstr>Acknowledgements</vt:lpstr>
      <vt:lpstr>How do I learn more?</vt:lpstr>
      <vt:lpstr>Sample Data Input</vt:lpstr>
      <vt:lpstr>Challenges for consortium-based meta-analyses of metabolomic data</vt:lpstr>
      <vt:lpstr>Upcoming Release: Flexibility in Specifying Model Parameters</vt:lpstr>
      <vt:lpstr>COMETS Analytics</vt:lpstr>
      <vt:lpstr>Upcoming Release: Flexibility in Parameters That Apply to All Models</vt:lpstr>
      <vt:lpstr>Upcoming Release: Flexibility in Parameters That Apply to Specific Models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Touching Base – DPI Informatics</dc:title>
  <dc:creator>Mathe, Ewy (NIH/NCATS) [E]</dc:creator>
  <cp:lastModifiedBy>Mathe, Ewy (NIH/NCATS) [E]</cp:lastModifiedBy>
  <cp:revision>618</cp:revision>
  <cp:lastPrinted>2020-05-15T17:51:38Z</cp:lastPrinted>
  <dcterms:created xsi:type="dcterms:W3CDTF">2020-05-08T14:20:58Z</dcterms:created>
  <dcterms:modified xsi:type="dcterms:W3CDTF">2021-06-22T11:07:35Z</dcterms:modified>
</cp:coreProperties>
</file>